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handoutMasterIdLst>
    <p:handoutMasterId r:id="rId5"/>
  </p:handoutMasterIdLst>
  <p:sldIdLst>
    <p:sldId id="258"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F99CD59-4D4F-1BAF-78E1-F6A656A8AD4A}" name="原田 笙平(harada-shouhei.g67)" initials="笙原" userId="S::HSSUQ@lansys.mhlw.go.jp::f273c41f-b6c7-44e6-9f81-0d979cdbb915" providerId="AD"/>
  <p188:author id="{E250FBFA-EBD3-87A2-FD25-AD83482E9CCC}" name="方波見 祐子(katabami-yuuko.rq0)" initials="祐方" userId="S::KYNYG@lansys.mhlw.go.jp::98739bc0-6f36-41ab-b4bb-6d9928f05b8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5AC95"/>
    <a:srgbClr val="B4E6B4"/>
    <a:srgbClr val="006600"/>
    <a:srgbClr val="339933"/>
    <a:srgbClr val="CCECFF"/>
    <a:srgbClr val="FF9933"/>
    <a:srgbClr val="FFCC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68" autoAdjust="0"/>
    <p:restoredTop sz="94660"/>
  </p:normalViewPr>
  <p:slideViewPr>
    <p:cSldViewPr snapToGrid="0">
      <p:cViewPr>
        <p:scale>
          <a:sx n="125" d="100"/>
          <a:sy n="125" d="100"/>
        </p:scale>
        <p:origin x="10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D9A1A887-EF8F-4EDD-8452-2D8DF7AF18C6}"/>
              </a:ext>
            </a:extLst>
          </p:cNvPr>
          <p:cNvSpPr>
            <a:spLocks noGrp="1"/>
          </p:cNvSpPr>
          <p:nvPr>
            <p:ph type="hdr" sz="quarter"/>
          </p:nvPr>
        </p:nvSpPr>
        <p:spPr>
          <a:xfrm>
            <a:off x="4" y="4"/>
            <a:ext cx="2949575" cy="498475"/>
          </a:xfrm>
          <a:prstGeom prst="rect">
            <a:avLst/>
          </a:prstGeom>
        </p:spPr>
        <p:txBody>
          <a:bodyPr vert="horz" lIns="91416" tIns="45708" rIns="91416" bIns="45708"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782520AF-4901-4CB1-AFF7-147858D1EFE0}"/>
              </a:ext>
            </a:extLst>
          </p:cNvPr>
          <p:cNvSpPr>
            <a:spLocks noGrp="1"/>
          </p:cNvSpPr>
          <p:nvPr>
            <p:ph type="dt" sz="quarter" idx="1"/>
          </p:nvPr>
        </p:nvSpPr>
        <p:spPr>
          <a:xfrm>
            <a:off x="3856042" y="4"/>
            <a:ext cx="2949575" cy="498475"/>
          </a:xfrm>
          <a:prstGeom prst="rect">
            <a:avLst/>
          </a:prstGeom>
        </p:spPr>
        <p:txBody>
          <a:bodyPr vert="horz" lIns="91416" tIns="45708" rIns="91416" bIns="45708" rtlCol="0"/>
          <a:lstStyle>
            <a:lvl1pPr algn="r">
              <a:defRPr sz="1200"/>
            </a:lvl1pPr>
          </a:lstStyle>
          <a:p>
            <a:fld id="{C0EB7650-4BCC-4EB8-90E6-C1A1C767F16B}" type="datetimeFigureOut">
              <a:rPr kumimoji="1" lang="ja-JP" altLang="en-US" smtClean="0"/>
              <a:t>2024/12/2</a:t>
            </a:fld>
            <a:endParaRPr kumimoji="1" lang="ja-JP" altLang="en-US"/>
          </a:p>
        </p:txBody>
      </p:sp>
      <p:sp>
        <p:nvSpPr>
          <p:cNvPr id="4" name="フッター プレースホルダー 3">
            <a:extLst>
              <a:ext uri="{FF2B5EF4-FFF2-40B4-BE49-F238E27FC236}">
                <a16:creationId xmlns:a16="http://schemas.microsoft.com/office/drawing/2014/main" id="{38A5A014-0A6C-44B7-82AB-8699F2A63F99}"/>
              </a:ext>
            </a:extLst>
          </p:cNvPr>
          <p:cNvSpPr>
            <a:spLocks noGrp="1"/>
          </p:cNvSpPr>
          <p:nvPr>
            <p:ph type="ftr" sz="quarter" idx="2"/>
          </p:nvPr>
        </p:nvSpPr>
        <p:spPr>
          <a:xfrm>
            <a:off x="4" y="9440867"/>
            <a:ext cx="2949575" cy="498475"/>
          </a:xfrm>
          <a:prstGeom prst="rect">
            <a:avLst/>
          </a:prstGeom>
        </p:spPr>
        <p:txBody>
          <a:bodyPr vert="horz" lIns="91416" tIns="45708" rIns="91416" bIns="45708"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6B12BE7B-878A-4384-9F29-1E0D80AD53DD}"/>
              </a:ext>
            </a:extLst>
          </p:cNvPr>
          <p:cNvSpPr>
            <a:spLocks noGrp="1"/>
          </p:cNvSpPr>
          <p:nvPr>
            <p:ph type="sldNum" sz="quarter" idx="3"/>
          </p:nvPr>
        </p:nvSpPr>
        <p:spPr>
          <a:xfrm>
            <a:off x="3856042" y="9440867"/>
            <a:ext cx="2949575" cy="498475"/>
          </a:xfrm>
          <a:prstGeom prst="rect">
            <a:avLst/>
          </a:prstGeom>
        </p:spPr>
        <p:txBody>
          <a:bodyPr vert="horz" lIns="91416" tIns="45708" rIns="91416" bIns="45708" rtlCol="0" anchor="b"/>
          <a:lstStyle>
            <a:lvl1pPr algn="r">
              <a:defRPr sz="1200"/>
            </a:lvl1pPr>
          </a:lstStyle>
          <a:p>
            <a:fld id="{751A31DB-5E38-4F7A-83C8-7B6AADA0FEDA}" type="slidenum">
              <a:rPr kumimoji="1" lang="ja-JP" altLang="en-US" smtClean="0"/>
              <a:t>‹#›</a:t>
            </a:fld>
            <a:endParaRPr kumimoji="1" lang="ja-JP" altLang="en-US"/>
          </a:p>
        </p:txBody>
      </p:sp>
    </p:spTree>
    <p:extLst>
      <p:ext uri="{BB962C8B-B14F-4D97-AF65-F5344CB8AC3E}">
        <p14:creationId xmlns:p14="http://schemas.microsoft.com/office/powerpoint/2010/main" val="137289868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2949575" cy="498475"/>
          </a:xfrm>
          <a:prstGeom prst="rect">
            <a:avLst/>
          </a:prstGeom>
        </p:spPr>
        <p:txBody>
          <a:bodyPr vert="horz" lIns="91416" tIns="45708" rIns="91416"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4"/>
            <a:ext cx="2949575" cy="498475"/>
          </a:xfrm>
          <a:prstGeom prst="rect">
            <a:avLst/>
          </a:prstGeom>
        </p:spPr>
        <p:txBody>
          <a:bodyPr vert="horz" lIns="91416" tIns="45708" rIns="91416" bIns="45708" rtlCol="0"/>
          <a:lstStyle>
            <a:lvl1pPr algn="r">
              <a:defRPr sz="1200"/>
            </a:lvl1pPr>
          </a:lstStyle>
          <a:p>
            <a:fld id="{9D33F859-E034-416F-85C3-2827FDE8AB28}"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16" tIns="45708" rIns="91416" bIns="45708" rtlCol="0" anchor="ctr"/>
          <a:lstStyle/>
          <a:p>
            <a:endParaRPr lang="ja-JP" altLang="en-US"/>
          </a:p>
        </p:txBody>
      </p:sp>
      <p:sp>
        <p:nvSpPr>
          <p:cNvPr id="5" name="ノート プレースホルダー 4"/>
          <p:cNvSpPr>
            <a:spLocks noGrp="1"/>
          </p:cNvSpPr>
          <p:nvPr>
            <p:ph type="body" sz="quarter" idx="3"/>
          </p:nvPr>
        </p:nvSpPr>
        <p:spPr>
          <a:xfrm>
            <a:off x="681042" y="4783142"/>
            <a:ext cx="5445125" cy="3913187"/>
          </a:xfrm>
          <a:prstGeom prst="rect">
            <a:avLst/>
          </a:prstGeom>
        </p:spPr>
        <p:txBody>
          <a:bodyPr vert="horz" lIns="91416" tIns="45708" rIns="91416" bIns="457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7"/>
            <a:ext cx="2949575" cy="498475"/>
          </a:xfrm>
          <a:prstGeom prst="rect">
            <a:avLst/>
          </a:prstGeom>
        </p:spPr>
        <p:txBody>
          <a:bodyPr vert="horz" lIns="91416" tIns="45708" rIns="91416"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7"/>
            <a:ext cx="2949575" cy="498475"/>
          </a:xfrm>
          <a:prstGeom prst="rect">
            <a:avLst/>
          </a:prstGeom>
        </p:spPr>
        <p:txBody>
          <a:bodyPr vert="horz" lIns="91416" tIns="45708" rIns="91416" bIns="45708" rtlCol="0" anchor="b"/>
          <a:lstStyle>
            <a:lvl1pPr algn="r">
              <a:defRPr sz="1200"/>
            </a:lvl1pPr>
          </a:lstStyle>
          <a:p>
            <a:fld id="{FBC5E658-74FA-4E38-86F2-605F4A164E30}" type="slidenum">
              <a:rPr kumimoji="1" lang="ja-JP" altLang="en-US" smtClean="0"/>
              <a:t>‹#›</a:t>
            </a:fld>
            <a:endParaRPr kumimoji="1" lang="ja-JP" altLang="en-US"/>
          </a:p>
        </p:txBody>
      </p:sp>
    </p:spTree>
    <p:extLst>
      <p:ext uri="{BB962C8B-B14F-4D97-AF65-F5344CB8AC3E}">
        <p14:creationId xmlns:p14="http://schemas.microsoft.com/office/powerpoint/2010/main" val="2356878553"/>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9B533AC-4DB7-4C08-BA77-E2638191D5A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754708-745B-4C92-AA0D-15CB072BD380}" type="slidenum">
              <a:rPr kumimoji="1" lang="ja-JP" altLang="en-US" smtClean="0"/>
              <a:t>‹#›</a:t>
            </a:fld>
            <a:endParaRPr kumimoji="1" lang="ja-JP" altLang="en-US"/>
          </a:p>
        </p:txBody>
      </p:sp>
    </p:spTree>
    <p:extLst>
      <p:ext uri="{BB962C8B-B14F-4D97-AF65-F5344CB8AC3E}">
        <p14:creationId xmlns:p14="http://schemas.microsoft.com/office/powerpoint/2010/main" val="2022729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B533AC-4DB7-4C08-BA77-E2638191D5A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754708-745B-4C92-AA0D-15CB072BD380}" type="slidenum">
              <a:rPr kumimoji="1" lang="ja-JP" altLang="en-US" smtClean="0"/>
              <a:t>‹#›</a:t>
            </a:fld>
            <a:endParaRPr kumimoji="1" lang="ja-JP" altLang="en-US"/>
          </a:p>
        </p:txBody>
      </p:sp>
    </p:spTree>
    <p:extLst>
      <p:ext uri="{BB962C8B-B14F-4D97-AF65-F5344CB8AC3E}">
        <p14:creationId xmlns:p14="http://schemas.microsoft.com/office/powerpoint/2010/main" val="4267524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B533AC-4DB7-4C08-BA77-E2638191D5A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754708-745B-4C92-AA0D-15CB072BD380}" type="slidenum">
              <a:rPr kumimoji="1" lang="ja-JP" altLang="en-US" smtClean="0"/>
              <a:t>‹#›</a:t>
            </a:fld>
            <a:endParaRPr kumimoji="1" lang="ja-JP" altLang="en-US"/>
          </a:p>
        </p:txBody>
      </p:sp>
    </p:spTree>
    <p:extLst>
      <p:ext uri="{BB962C8B-B14F-4D97-AF65-F5344CB8AC3E}">
        <p14:creationId xmlns:p14="http://schemas.microsoft.com/office/powerpoint/2010/main" val="3553718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B533AC-4DB7-4C08-BA77-E2638191D5A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754708-745B-4C92-AA0D-15CB072BD380}" type="slidenum">
              <a:rPr kumimoji="1" lang="ja-JP" altLang="en-US" smtClean="0"/>
              <a:t>‹#›</a:t>
            </a:fld>
            <a:endParaRPr kumimoji="1" lang="ja-JP" altLang="en-US"/>
          </a:p>
        </p:txBody>
      </p:sp>
    </p:spTree>
    <p:extLst>
      <p:ext uri="{BB962C8B-B14F-4D97-AF65-F5344CB8AC3E}">
        <p14:creationId xmlns:p14="http://schemas.microsoft.com/office/powerpoint/2010/main" val="1358431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9B533AC-4DB7-4C08-BA77-E2638191D5A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754708-745B-4C92-AA0D-15CB072BD380}" type="slidenum">
              <a:rPr kumimoji="1" lang="ja-JP" altLang="en-US" smtClean="0"/>
              <a:t>‹#›</a:t>
            </a:fld>
            <a:endParaRPr kumimoji="1" lang="ja-JP" altLang="en-US"/>
          </a:p>
        </p:txBody>
      </p:sp>
    </p:spTree>
    <p:extLst>
      <p:ext uri="{BB962C8B-B14F-4D97-AF65-F5344CB8AC3E}">
        <p14:creationId xmlns:p14="http://schemas.microsoft.com/office/powerpoint/2010/main" val="2969288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9B533AC-4DB7-4C08-BA77-E2638191D5A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754708-745B-4C92-AA0D-15CB072BD380}" type="slidenum">
              <a:rPr kumimoji="1" lang="ja-JP" altLang="en-US" smtClean="0"/>
              <a:t>‹#›</a:t>
            </a:fld>
            <a:endParaRPr kumimoji="1" lang="ja-JP" altLang="en-US"/>
          </a:p>
        </p:txBody>
      </p:sp>
    </p:spTree>
    <p:extLst>
      <p:ext uri="{BB962C8B-B14F-4D97-AF65-F5344CB8AC3E}">
        <p14:creationId xmlns:p14="http://schemas.microsoft.com/office/powerpoint/2010/main" val="2904146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9B533AC-4DB7-4C08-BA77-E2638191D5A8}" type="datetimeFigureOut">
              <a:rPr kumimoji="1" lang="ja-JP" altLang="en-US" smtClean="0"/>
              <a:t>2024/12/2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7754708-745B-4C92-AA0D-15CB072BD380}" type="slidenum">
              <a:rPr kumimoji="1" lang="ja-JP" altLang="en-US" smtClean="0"/>
              <a:t>‹#›</a:t>
            </a:fld>
            <a:endParaRPr kumimoji="1" lang="ja-JP" altLang="en-US"/>
          </a:p>
        </p:txBody>
      </p:sp>
    </p:spTree>
    <p:extLst>
      <p:ext uri="{BB962C8B-B14F-4D97-AF65-F5344CB8AC3E}">
        <p14:creationId xmlns:p14="http://schemas.microsoft.com/office/powerpoint/2010/main" val="3342482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9B533AC-4DB7-4C08-BA77-E2638191D5A8}" type="datetimeFigureOut">
              <a:rPr kumimoji="1" lang="ja-JP" altLang="en-US" smtClean="0"/>
              <a:t>2024/12/2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7754708-745B-4C92-AA0D-15CB072BD380}" type="slidenum">
              <a:rPr kumimoji="1" lang="ja-JP" altLang="en-US" smtClean="0"/>
              <a:t>‹#›</a:t>
            </a:fld>
            <a:endParaRPr kumimoji="1" lang="ja-JP" altLang="en-US"/>
          </a:p>
        </p:txBody>
      </p:sp>
    </p:spTree>
    <p:extLst>
      <p:ext uri="{BB962C8B-B14F-4D97-AF65-F5344CB8AC3E}">
        <p14:creationId xmlns:p14="http://schemas.microsoft.com/office/powerpoint/2010/main" val="3166424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533AC-4DB7-4C08-BA77-E2638191D5A8}" type="datetimeFigureOut">
              <a:rPr kumimoji="1" lang="ja-JP" altLang="en-US" smtClean="0"/>
              <a:t>2024/12/2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7754708-745B-4C92-AA0D-15CB072BD380}" type="slidenum">
              <a:rPr kumimoji="1" lang="ja-JP" altLang="en-US" smtClean="0"/>
              <a:t>‹#›</a:t>
            </a:fld>
            <a:endParaRPr kumimoji="1" lang="ja-JP" altLang="en-US"/>
          </a:p>
        </p:txBody>
      </p:sp>
    </p:spTree>
    <p:extLst>
      <p:ext uri="{BB962C8B-B14F-4D97-AF65-F5344CB8AC3E}">
        <p14:creationId xmlns:p14="http://schemas.microsoft.com/office/powerpoint/2010/main" val="767150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B533AC-4DB7-4C08-BA77-E2638191D5A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754708-745B-4C92-AA0D-15CB072BD380}" type="slidenum">
              <a:rPr kumimoji="1" lang="ja-JP" altLang="en-US" smtClean="0"/>
              <a:t>‹#›</a:t>
            </a:fld>
            <a:endParaRPr kumimoji="1" lang="ja-JP" altLang="en-US"/>
          </a:p>
        </p:txBody>
      </p:sp>
    </p:spTree>
    <p:extLst>
      <p:ext uri="{BB962C8B-B14F-4D97-AF65-F5344CB8AC3E}">
        <p14:creationId xmlns:p14="http://schemas.microsoft.com/office/powerpoint/2010/main" val="3724467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B533AC-4DB7-4C08-BA77-E2638191D5A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754708-745B-4C92-AA0D-15CB072BD380}" type="slidenum">
              <a:rPr kumimoji="1" lang="ja-JP" altLang="en-US" smtClean="0"/>
              <a:t>‹#›</a:t>
            </a:fld>
            <a:endParaRPr kumimoji="1" lang="ja-JP" altLang="en-US"/>
          </a:p>
        </p:txBody>
      </p:sp>
    </p:spTree>
    <p:extLst>
      <p:ext uri="{BB962C8B-B14F-4D97-AF65-F5344CB8AC3E}">
        <p14:creationId xmlns:p14="http://schemas.microsoft.com/office/powerpoint/2010/main" val="466508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9B533AC-4DB7-4C08-BA77-E2638191D5A8}" type="datetimeFigureOut">
              <a:rPr kumimoji="1" lang="ja-JP" altLang="en-US" smtClean="0"/>
              <a:t>2024/12/2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7754708-745B-4C92-AA0D-15CB072BD380}" type="slidenum">
              <a:rPr kumimoji="1" lang="ja-JP" altLang="en-US" smtClean="0"/>
              <a:t>‹#›</a:t>
            </a:fld>
            <a:endParaRPr kumimoji="1" lang="ja-JP" altLang="en-US"/>
          </a:p>
        </p:txBody>
      </p:sp>
    </p:spTree>
    <p:extLst>
      <p:ext uri="{BB962C8B-B14F-4D97-AF65-F5344CB8AC3E}">
        <p14:creationId xmlns:p14="http://schemas.microsoft.com/office/powerpoint/2010/main" val="16895848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B06AFB38-773F-4F94-88D2-0824E1302F16}"/>
              </a:ext>
            </a:extLst>
          </p:cNvPr>
          <p:cNvSpPr/>
          <p:nvPr/>
        </p:nvSpPr>
        <p:spPr>
          <a:xfrm>
            <a:off x="0" y="2198867"/>
            <a:ext cx="6858000" cy="3492097"/>
          </a:xfrm>
          <a:prstGeom prst="rect">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t" anchorCtr="0"/>
          <a:lstStyle/>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ja-JP" altLang="en-US" sz="1400" dirty="0">
              <a:solidFill>
                <a:schemeClr val="accent1">
                  <a:lumMod val="50000"/>
                </a:schemeClr>
              </a:solidFill>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B0227DC4-EE13-47AC-80B7-B2F00CBBE23A}"/>
              </a:ext>
            </a:extLst>
          </p:cNvPr>
          <p:cNvSpPr/>
          <p:nvPr/>
        </p:nvSpPr>
        <p:spPr>
          <a:xfrm>
            <a:off x="0" y="-40240"/>
            <a:ext cx="6858000" cy="1692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2603BA5D-E5B8-4B28-A7C9-97A64396D4AA}"/>
              </a:ext>
            </a:extLst>
          </p:cNvPr>
          <p:cNvSpPr txBox="1"/>
          <p:nvPr/>
        </p:nvSpPr>
        <p:spPr>
          <a:xfrm>
            <a:off x="0" y="140772"/>
            <a:ext cx="3570973" cy="338554"/>
          </a:xfrm>
          <a:prstGeom prst="rect">
            <a:avLst/>
          </a:prstGeom>
          <a:noFill/>
        </p:spPr>
        <p:txBody>
          <a:bodyPr wrap="square" rtlCol="0">
            <a:spAutoFit/>
          </a:bodyPr>
          <a:lstStyle/>
          <a:p>
            <a:pPr algn="ctr"/>
            <a:r>
              <a:rPr kumimoji="1" lang="ja-JP" altLang="en-US" sz="1600" b="1" dirty="0">
                <a:solidFill>
                  <a:schemeClr val="bg1">
                    <a:lumMod val="95000"/>
                  </a:schemeClr>
                </a:solidFill>
                <a:latin typeface="Meiryo UI" panose="020B0604030504040204" pitchFamily="50" charset="-128"/>
                <a:ea typeface="Meiryo UI" panose="020B0604030504040204" pitchFamily="50" charset="-128"/>
              </a:rPr>
              <a:t>資格確認書が届いた加入者様へ</a:t>
            </a:r>
          </a:p>
        </p:txBody>
      </p:sp>
      <p:sp>
        <p:nvSpPr>
          <p:cNvPr id="34" name="正方形/長方形 33">
            <a:extLst>
              <a:ext uri="{FF2B5EF4-FFF2-40B4-BE49-F238E27FC236}">
                <a16:creationId xmlns:a16="http://schemas.microsoft.com/office/drawing/2014/main" id="{DD96C833-0A69-42A3-A60C-92BA1740269A}"/>
              </a:ext>
            </a:extLst>
          </p:cNvPr>
          <p:cNvSpPr/>
          <p:nvPr/>
        </p:nvSpPr>
        <p:spPr>
          <a:xfrm>
            <a:off x="144379" y="110427"/>
            <a:ext cx="3455469" cy="40276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7" name="正方形/長方形 36">
            <a:extLst>
              <a:ext uri="{FF2B5EF4-FFF2-40B4-BE49-F238E27FC236}">
                <a16:creationId xmlns:a16="http://schemas.microsoft.com/office/drawing/2014/main" id="{70B052E6-9003-4022-8B93-98CDA35D5CD6}"/>
              </a:ext>
            </a:extLst>
          </p:cNvPr>
          <p:cNvSpPr/>
          <p:nvPr/>
        </p:nvSpPr>
        <p:spPr>
          <a:xfrm>
            <a:off x="0" y="1778203"/>
            <a:ext cx="6858000" cy="420665"/>
          </a:xfrm>
          <a:prstGeom prst="rect">
            <a:avLst/>
          </a:prstGeom>
          <a:solidFill>
            <a:schemeClr val="accent1">
              <a:lumMod val="50000"/>
            </a:schemeClr>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1"/>
                </a:solidFill>
                <a:latin typeface="Meiryo UI" panose="020B0604030504040204" pitchFamily="50" charset="-128"/>
                <a:ea typeface="Meiryo UI" panose="020B0604030504040204" pitchFamily="50" charset="-128"/>
              </a:rPr>
              <a:t>　➊　資格確認書とは・・</a:t>
            </a:r>
          </a:p>
        </p:txBody>
      </p:sp>
      <p:graphicFrame>
        <p:nvGraphicFramePr>
          <p:cNvPr id="38" name="表 37">
            <a:extLst>
              <a:ext uri="{FF2B5EF4-FFF2-40B4-BE49-F238E27FC236}">
                <a16:creationId xmlns:a16="http://schemas.microsoft.com/office/drawing/2014/main" id="{DFD5D3D9-43F4-4133-98E5-57B7554393A7}"/>
              </a:ext>
            </a:extLst>
          </p:cNvPr>
          <p:cNvGraphicFramePr>
            <a:graphicFrameLocks noGrp="1"/>
          </p:cNvGraphicFramePr>
          <p:nvPr>
            <p:extLst>
              <p:ext uri="{D42A27DB-BD31-4B8C-83A1-F6EECF244321}">
                <p14:modId xmlns:p14="http://schemas.microsoft.com/office/powerpoint/2010/main" val="1651810785"/>
              </p:ext>
            </p:extLst>
          </p:nvPr>
        </p:nvGraphicFramePr>
        <p:xfrm>
          <a:off x="457200" y="3199472"/>
          <a:ext cx="5918199" cy="1652940"/>
        </p:xfrm>
        <a:graphic>
          <a:graphicData uri="http://schemas.openxmlformats.org/drawingml/2006/table">
            <a:tbl>
              <a:tblPr firstRow="1" bandRow="1">
                <a:tableStyleId>{5C22544A-7EE6-4342-B048-85BDC9FD1C3A}</a:tableStyleId>
              </a:tblPr>
              <a:tblGrid>
                <a:gridCol w="1972733">
                  <a:extLst>
                    <a:ext uri="{9D8B030D-6E8A-4147-A177-3AD203B41FA5}">
                      <a16:colId xmlns:a16="http://schemas.microsoft.com/office/drawing/2014/main" val="4254039866"/>
                    </a:ext>
                  </a:extLst>
                </a:gridCol>
                <a:gridCol w="1972733">
                  <a:extLst>
                    <a:ext uri="{9D8B030D-6E8A-4147-A177-3AD203B41FA5}">
                      <a16:colId xmlns:a16="http://schemas.microsoft.com/office/drawing/2014/main" val="3624924844"/>
                    </a:ext>
                  </a:extLst>
                </a:gridCol>
                <a:gridCol w="1972733">
                  <a:extLst>
                    <a:ext uri="{9D8B030D-6E8A-4147-A177-3AD203B41FA5}">
                      <a16:colId xmlns:a16="http://schemas.microsoft.com/office/drawing/2014/main" val="2738434670"/>
                    </a:ext>
                  </a:extLst>
                </a:gridCol>
              </a:tblGrid>
              <a:tr h="351960">
                <a:tc gridSpan="3">
                  <a:txBody>
                    <a:bodyPr/>
                    <a:lstStyle/>
                    <a:p>
                      <a:r>
                        <a:rPr kumimoji="1" lang="ja-JP" altLang="en-US" sz="1000" dirty="0">
                          <a:solidFill>
                            <a:schemeClr val="bg1">
                              <a:lumMod val="95000"/>
                            </a:schemeClr>
                          </a:solidFill>
                          <a:latin typeface="Meiryo UI" panose="020B0604030504040204" pitchFamily="50" charset="-128"/>
                          <a:ea typeface="Meiryo UI" panose="020B0604030504040204" pitchFamily="50" charset="-128"/>
                        </a:rPr>
                        <a:t>マイナ保険証による資格確認ができない状況にある方（資格確認書の交付対象者）の例</a:t>
                      </a:r>
                    </a:p>
                  </a:txBody>
                  <a:tcPr anchor="ctr">
                    <a:solidFill>
                      <a:schemeClr val="accent1">
                        <a:lumMod val="50000"/>
                      </a:schemeClr>
                    </a:solidFill>
                  </a:tcPr>
                </a:tc>
                <a:tc h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40764170"/>
                  </a:ext>
                </a:extLst>
              </a:tr>
              <a:tr h="44305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lumMod val="65000"/>
                              <a:lumOff val="35000"/>
                            </a:schemeClr>
                          </a:solidFill>
                          <a:latin typeface="Meiryo UI" panose="020B0604030504040204" pitchFamily="50" charset="-128"/>
                          <a:ea typeface="Meiryo UI" panose="020B0604030504040204" pitchFamily="50" charset="-128"/>
                        </a:rPr>
                        <a:t>マイナンバーカードを作っていない方</a:t>
                      </a:r>
                    </a:p>
                  </a:txBody>
                  <a:tcPr marL="36000" marR="0" anchor="ctr">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lumMod val="65000"/>
                              <a:lumOff val="35000"/>
                            </a:schemeClr>
                          </a:solidFill>
                          <a:latin typeface="Meiryo UI" panose="020B0604030504040204" pitchFamily="50" charset="-128"/>
                          <a:ea typeface="Meiryo UI" panose="020B0604030504040204" pitchFamily="50" charset="-128"/>
                        </a:rPr>
                        <a:t>マイナンバーカードを返納した方</a:t>
                      </a:r>
                    </a:p>
                  </a:txBody>
                  <a:tcPr marL="36000" marR="0" anchor="ctr">
                    <a:solidFill>
                      <a:schemeClr val="bg1">
                        <a:lumMod val="85000"/>
                      </a:schemeClr>
                    </a:solidFill>
                  </a:tcPr>
                </a:tc>
                <a:tc>
                  <a:txBody>
                    <a:bodyPr/>
                    <a:lstStyle/>
                    <a:p>
                      <a:r>
                        <a:rPr kumimoji="1" lang="ja-JP" altLang="en-US" sz="1000" dirty="0">
                          <a:solidFill>
                            <a:schemeClr val="tx1">
                              <a:lumMod val="65000"/>
                              <a:lumOff val="35000"/>
                            </a:schemeClr>
                          </a:solidFill>
                          <a:latin typeface="Meiryo UI" panose="020B0604030504040204" pitchFamily="50" charset="-128"/>
                          <a:ea typeface="Meiryo UI" panose="020B0604030504040204" pitchFamily="50" charset="-128"/>
                        </a:rPr>
                        <a:t>マイナンバーカードの電子証明書の</a:t>
                      </a:r>
                      <a:endParaRPr kumimoji="1" lang="en-US" altLang="ja-JP" sz="1000" dirty="0">
                        <a:solidFill>
                          <a:schemeClr val="tx1">
                            <a:lumMod val="65000"/>
                            <a:lumOff val="35000"/>
                          </a:schemeClr>
                        </a:solidFill>
                        <a:latin typeface="Meiryo UI" panose="020B0604030504040204" pitchFamily="50" charset="-128"/>
                        <a:ea typeface="Meiryo UI" panose="020B0604030504040204" pitchFamily="50" charset="-128"/>
                      </a:endParaRPr>
                    </a:p>
                    <a:p>
                      <a:r>
                        <a:rPr kumimoji="1" lang="ja-JP" altLang="en-US" sz="1000" dirty="0">
                          <a:solidFill>
                            <a:schemeClr val="tx1">
                              <a:lumMod val="65000"/>
                              <a:lumOff val="35000"/>
                            </a:schemeClr>
                          </a:solidFill>
                          <a:latin typeface="Meiryo UI" panose="020B0604030504040204" pitchFamily="50" charset="-128"/>
                          <a:ea typeface="Meiryo UI" panose="020B0604030504040204" pitchFamily="50" charset="-128"/>
                        </a:rPr>
                        <a:t>有効期限が切れている方</a:t>
                      </a:r>
                    </a:p>
                  </a:txBody>
                  <a:tcPr marL="36000" marR="0" anchor="ctr">
                    <a:solidFill>
                      <a:schemeClr val="bg1">
                        <a:lumMod val="85000"/>
                      </a:schemeClr>
                    </a:solidFill>
                  </a:tcPr>
                </a:tc>
                <a:extLst>
                  <a:ext uri="{0D108BD9-81ED-4DB2-BD59-A6C34878D82A}">
                    <a16:rowId xmlns:a16="http://schemas.microsoft.com/office/drawing/2014/main" val="1814527400"/>
                  </a:ext>
                </a:extLst>
              </a:tr>
              <a:tr h="443055">
                <a:tc>
                  <a:txBody>
                    <a:bodyPr/>
                    <a:lstStyle/>
                    <a:p>
                      <a:r>
                        <a:rPr kumimoji="1" lang="ja-JP" altLang="en-US" sz="1000" dirty="0">
                          <a:solidFill>
                            <a:schemeClr val="tx1">
                              <a:lumMod val="65000"/>
                              <a:lumOff val="35000"/>
                            </a:schemeClr>
                          </a:solidFill>
                          <a:latin typeface="Meiryo UI" panose="020B0604030504040204" pitchFamily="50" charset="-128"/>
                          <a:ea typeface="Meiryo UI" panose="020B0604030504040204" pitchFamily="50" charset="-128"/>
                        </a:rPr>
                        <a:t>マイナンバーカードを持っているが、健康保険証利用登録を行っていない方</a:t>
                      </a:r>
                    </a:p>
                  </a:txBody>
                  <a:tcPr marL="36000" marR="0" anchor="ctr">
                    <a:solidFill>
                      <a:schemeClr val="bg1">
                        <a:lumMod val="85000"/>
                      </a:schemeClr>
                    </a:solidFill>
                  </a:tcPr>
                </a:tc>
                <a:tc>
                  <a:txBody>
                    <a:bodyPr/>
                    <a:lstStyle/>
                    <a:p>
                      <a:r>
                        <a:rPr kumimoji="1" lang="ja-JP" altLang="en-US" sz="1000" dirty="0">
                          <a:solidFill>
                            <a:schemeClr val="tx1">
                              <a:lumMod val="65000"/>
                              <a:lumOff val="35000"/>
                            </a:schemeClr>
                          </a:solidFill>
                          <a:latin typeface="Meiryo UI" panose="020B0604030504040204" pitchFamily="50" charset="-128"/>
                          <a:ea typeface="Meiryo UI" panose="020B0604030504040204" pitchFamily="50" charset="-128"/>
                        </a:rPr>
                        <a:t>マイナンバーカードを紛失・き損した方</a:t>
                      </a:r>
                    </a:p>
                  </a:txBody>
                  <a:tcPr marL="36000" marR="0" anchor="ctr">
                    <a:solidFill>
                      <a:schemeClr val="bg1">
                        <a:lumMod val="85000"/>
                      </a:schemeClr>
                    </a:solidFill>
                  </a:tcPr>
                </a:tc>
                <a:tc>
                  <a:txBody>
                    <a:bodyPr/>
                    <a:lstStyle/>
                    <a:p>
                      <a:r>
                        <a:rPr kumimoji="1" lang="ja-JP" altLang="en-US" sz="1000" dirty="0">
                          <a:solidFill>
                            <a:schemeClr val="tx1">
                              <a:lumMod val="65000"/>
                              <a:lumOff val="35000"/>
                            </a:schemeClr>
                          </a:solidFill>
                          <a:latin typeface="Meiryo UI" panose="020B0604030504040204" pitchFamily="50" charset="-128"/>
                          <a:ea typeface="Meiryo UI" panose="020B0604030504040204" pitchFamily="50" charset="-128"/>
                        </a:rPr>
                        <a:t>マイナンバーカードの更新中の方</a:t>
                      </a:r>
                    </a:p>
                  </a:txBody>
                  <a:tcPr marL="36000" marR="0" anchor="ctr">
                    <a:solidFill>
                      <a:schemeClr val="bg1">
                        <a:lumMod val="85000"/>
                      </a:schemeClr>
                    </a:solidFill>
                  </a:tcPr>
                </a:tc>
                <a:extLst>
                  <a:ext uri="{0D108BD9-81ED-4DB2-BD59-A6C34878D82A}">
                    <a16:rowId xmlns:a16="http://schemas.microsoft.com/office/drawing/2014/main" val="2446951586"/>
                  </a:ext>
                </a:extLst>
              </a:tr>
              <a:tr h="414870">
                <a:tc gridSpan="3">
                  <a:txBody>
                    <a:bodyPr/>
                    <a:lstStyle/>
                    <a:p>
                      <a:r>
                        <a:rPr kumimoji="1" lang="ja-JP" altLang="en-US" sz="1000" dirty="0">
                          <a:solidFill>
                            <a:schemeClr val="tx1">
                              <a:lumMod val="65000"/>
                              <a:lumOff val="35000"/>
                            </a:schemeClr>
                          </a:solidFill>
                          <a:latin typeface="Meiryo UI" panose="020B0604030504040204" pitchFamily="50" charset="-128"/>
                          <a:ea typeface="Meiryo UI" panose="020B0604030504040204" pitchFamily="50" charset="-128"/>
                        </a:rPr>
                        <a:t>マイナ保険証による受診には第三者（介助者など）のサポートが必要な方</a:t>
                      </a:r>
                    </a:p>
                  </a:txBody>
                  <a:tcPr marL="72000" marR="72000" anchor="ctr">
                    <a:solidFill>
                      <a:schemeClr val="bg1">
                        <a:lumMod val="85000"/>
                      </a:schemeClr>
                    </a:solidFill>
                  </a:tcPr>
                </a:tc>
                <a:tc hMerge="1">
                  <a:txBody>
                    <a:bodyPr/>
                    <a:lstStyle/>
                    <a:p>
                      <a:endParaRPr kumimoji="1" lang="ja-JP" altLang="en-US" sz="1050" dirty="0">
                        <a:solidFill>
                          <a:schemeClr val="accent1">
                            <a:lumMod val="50000"/>
                          </a:schemeClr>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endParaRPr kumimoji="1" lang="ja-JP" altLang="en-US" sz="1050" dirty="0">
                        <a:solidFill>
                          <a:schemeClr val="accent1">
                            <a:lumMod val="50000"/>
                          </a:schemeClr>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228803775"/>
                  </a:ext>
                </a:extLst>
              </a:tr>
            </a:tbl>
          </a:graphicData>
        </a:graphic>
      </p:graphicFrame>
      <p:sp>
        <p:nvSpPr>
          <p:cNvPr id="39" name="正方形/長方形 38">
            <a:extLst>
              <a:ext uri="{FF2B5EF4-FFF2-40B4-BE49-F238E27FC236}">
                <a16:creationId xmlns:a16="http://schemas.microsoft.com/office/drawing/2014/main" id="{BC39A983-25AB-495D-A9F0-C36D2F3D6BA5}"/>
              </a:ext>
            </a:extLst>
          </p:cNvPr>
          <p:cNvSpPr/>
          <p:nvPr/>
        </p:nvSpPr>
        <p:spPr>
          <a:xfrm>
            <a:off x="0" y="6231360"/>
            <a:ext cx="6858000" cy="3674640"/>
          </a:xfrm>
          <a:prstGeom prst="rect">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t" anchorCtr="0"/>
          <a:lstStyle/>
          <a:p>
            <a:pPr>
              <a:lnSpc>
                <a:spcPct val="150000"/>
              </a:lnSpc>
            </a:pP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2EB44877-ABD8-4499-A20D-27E5587F680A}"/>
              </a:ext>
            </a:extLst>
          </p:cNvPr>
          <p:cNvSpPr/>
          <p:nvPr/>
        </p:nvSpPr>
        <p:spPr>
          <a:xfrm>
            <a:off x="0" y="5810695"/>
            <a:ext cx="6858000" cy="420665"/>
          </a:xfrm>
          <a:prstGeom prst="rect">
            <a:avLst/>
          </a:prstGeom>
          <a:solidFill>
            <a:schemeClr val="accent1">
              <a:lumMod val="50000"/>
            </a:schemeClr>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1"/>
                </a:solidFill>
                <a:latin typeface="Meiryo UI" panose="020B0604030504040204" pitchFamily="50" charset="-128"/>
                <a:ea typeface="Meiryo UI" panose="020B0604030504040204" pitchFamily="50" charset="-128"/>
              </a:rPr>
              <a:t>　➋　取扱いにあたっての留意点</a:t>
            </a:r>
          </a:p>
        </p:txBody>
      </p:sp>
      <p:sp>
        <p:nvSpPr>
          <p:cNvPr id="17" name="正方形/長方形 16">
            <a:extLst>
              <a:ext uri="{FF2B5EF4-FFF2-40B4-BE49-F238E27FC236}">
                <a16:creationId xmlns:a16="http://schemas.microsoft.com/office/drawing/2014/main" id="{2E3851F9-AAB2-4F95-AE9E-23998BFC54D4}"/>
              </a:ext>
            </a:extLst>
          </p:cNvPr>
          <p:cNvSpPr/>
          <p:nvPr/>
        </p:nvSpPr>
        <p:spPr>
          <a:xfrm>
            <a:off x="407535" y="6777388"/>
            <a:ext cx="3796165" cy="142325"/>
          </a:xfrm>
          <a:prstGeom prst="rect">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7">
            <a:extLst>
              <a:ext uri="{FF2B5EF4-FFF2-40B4-BE49-F238E27FC236}">
                <a16:creationId xmlns:a16="http://schemas.microsoft.com/office/drawing/2014/main" id="{6B2E292C-F266-4A10-BB88-6EB43D8A5805}"/>
              </a:ext>
            </a:extLst>
          </p:cNvPr>
          <p:cNvGrpSpPr/>
          <p:nvPr/>
        </p:nvGrpSpPr>
        <p:grpSpPr>
          <a:xfrm>
            <a:off x="220577" y="4881442"/>
            <a:ext cx="6569245" cy="884601"/>
            <a:chOff x="220577" y="4707271"/>
            <a:chExt cx="6569245" cy="884601"/>
          </a:xfrm>
        </p:grpSpPr>
        <p:sp>
          <p:nvSpPr>
            <p:cNvPr id="15" name="正方形/長方形 14">
              <a:extLst>
                <a:ext uri="{FF2B5EF4-FFF2-40B4-BE49-F238E27FC236}">
                  <a16:creationId xmlns:a16="http://schemas.microsoft.com/office/drawing/2014/main" id="{496D665E-78A5-4F25-8CBD-88CC7309E638}"/>
                </a:ext>
              </a:extLst>
            </p:cNvPr>
            <p:cNvSpPr/>
            <p:nvPr/>
          </p:nvSpPr>
          <p:spPr>
            <a:xfrm>
              <a:off x="457199" y="4897736"/>
              <a:ext cx="5184000" cy="95250"/>
            </a:xfrm>
            <a:prstGeom prst="rect">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4651B4C4-0AC3-43FE-9D76-C803B035D95B}"/>
                </a:ext>
              </a:extLst>
            </p:cNvPr>
            <p:cNvSpPr/>
            <p:nvPr/>
          </p:nvSpPr>
          <p:spPr>
            <a:xfrm>
              <a:off x="457199" y="5169756"/>
              <a:ext cx="3816000" cy="95250"/>
            </a:xfrm>
            <a:prstGeom prst="rect">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EEE9F076-F2FA-495B-826B-5D9AF7FEBD6E}"/>
                </a:ext>
              </a:extLst>
            </p:cNvPr>
            <p:cNvSpPr txBox="1"/>
            <p:nvPr/>
          </p:nvSpPr>
          <p:spPr>
            <a:xfrm>
              <a:off x="220577" y="4707271"/>
              <a:ext cx="6569245" cy="884601"/>
            </a:xfrm>
            <a:prstGeom prst="rect">
              <a:avLst/>
            </a:prstGeom>
            <a:noFill/>
          </p:spPr>
          <p:txBody>
            <a:bodyPr wrap="square" rtlCol="0">
              <a:spAutoFit/>
            </a:bodyPr>
            <a:lstStyle/>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マイナンバーカードを返納した方など将来的にマイナ保険証を使う予定がない方を除き、</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有効期限内にマイナ保険証への切り替え手続きをお願いします。</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p:txBody>
        </p:sp>
      </p:grpSp>
      <p:sp>
        <p:nvSpPr>
          <p:cNvPr id="19" name="テキスト ボックス 18">
            <a:extLst>
              <a:ext uri="{FF2B5EF4-FFF2-40B4-BE49-F238E27FC236}">
                <a16:creationId xmlns:a16="http://schemas.microsoft.com/office/drawing/2014/main" id="{6A6F623E-E553-43C3-9702-0D24A70FE2C2}"/>
              </a:ext>
            </a:extLst>
          </p:cNvPr>
          <p:cNvSpPr txBox="1"/>
          <p:nvPr/>
        </p:nvSpPr>
        <p:spPr>
          <a:xfrm>
            <a:off x="220576" y="6624270"/>
            <a:ext cx="6569245" cy="607602"/>
          </a:xfrm>
          <a:prstGeom prst="rect">
            <a:avLst/>
          </a:prstGeom>
          <a:noFill/>
        </p:spPr>
        <p:txBody>
          <a:bodyPr wrap="square" rtlCol="0">
            <a:spAutoFit/>
          </a:bodyPr>
          <a:lstStyle/>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保険医療機関等で診療を受けるときは、窓口で提示してください。</a:t>
            </a:r>
            <a:r>
              <a:rPr kumimoji="1" lang="ja-JP" altLang="en-US" sz="1200" dirty="0">
                <a:solidFill>
                  <a:schemeClr val="tx1">
                    <a:lumMod val="65000"/>
                    <a:lumOff val="35000"/>
                  </a:schemeClr>
                </a:solidFill>
                <a:highlight>
                  <a:srgbClr val="C0C0C0"/>
                </a:highlight>
                <a:latin typeface="Meiryo UI" panose="020B0604030504040204" pitchFamily="50" charset="-128"/>
                <a:ea typeface="Meiryo UI" panose="020B0604030504040204" pitchFamily="50" charset="-128"/>
              </a:rPr>
              <a:t>（</a:t>
            </a:r>
            <a:r>
              <a:rPr kumimoji="1" lang="en-US" altLang="ja-JP" sz="1200" dirty="0">
                <a:solidFill>
                  <a:schemeClr val="tx1">
                    <a:lumMod val="65000"/>
                    <a:lumOff val="35000"/>
                  </a:schemeClr>
                </a:solidFill>
                <a:highlight>
                  <a:srgbClr val="C0C0C0"/>
                </a:highlight>
                <a:latin typeface="Meiryo UI" panose="020B0604030504040204" pitchFamily="50" charset="-128"/>
                <a:ea typeface="Meiryo UI" panose="020B0604030504040204" pitchFamily="50" charset="-128"/>
              </a:rPr>
              <a:t>70</a:t>
            </a:r>
            <a:r>
              <a:rPr kumimoji="1" lang="ja-JP" altLang="en-US" sz="1200" dirty="0">
                <a:solidFill>
                  <a:schemeClr val="tx1">
                    <a:lumMod val="65000"/>
                    <a:lumOff val="35000"/>
                  </a:schemeClr>
                </a:solidFill>
                <a:highlight>
                  <a:srgbClr val="C0C0C0"/>
                </a:highlight>
                <a:latin typeface="Meiryo UI" panose="020B0604030504040204" pitchFamily="50" charset="-128"/>
                <a:ea typeface="Meiryo UI" panose="020B0604030504040204" pitchFamily="50" charset="-128"/>
              </a:rPr>
              <a:t>歳の誕生日の属する月の</a:t>
            </a:r>
            <a:endParaRPr kumimoji="1" lang="en-US" altLang="ja-JP" sz="1200" dirty="0">
              <a:solidFill>
                <a:schemeClr val="tx1">
                  <a:lumMod val="65000"/>
                  <a:lumOff val="35000"/>
                </a:schemeClr>
              </a:solidFill>
              <a:highlight>
                <a:srgbClr val="C0C0C0"/>
              </a:highlight>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a:t>
            </a:r>
            <a:r>
              <a:rPr kumimoji="1" lang="ja-JP" altLang="en-US" sz="1200" dirty="0">
                <a:solidFill>
                  <a:schemeClr val="tx1">
                    <a:lumMod val="65000"/>
                    <a:lumOff val="35000"/>
                  </a:schemeClr>
                </a:solidFill>
                <a:highlight>
                  <a:srgbClr val="C0C0C0"/>
                </a:highlight>
                <a:latin typeface="Meiryo UI" panose="020B0604030504040204" pitchFamily="50" charset="-128"/>
                <a:ea typeface="Meiryo UI" panose="020B0604030504040204" pitchFamily="50" charset="-128"/>
              </a:rPr>
              <a:t>翌月（誕生日が月の初日である場合はその月）以後の場合は、高齢受給者証を添えてください。</a:t>
            </a:r>
            <a:endParaRPr kumimoji="1" lang="en-US" altLang="ja-JP" sz="1200" dirty="0">
              <a:solidFill>
                <a:schemeClr val="tx1">
                  <a:lumMod val="65000"/>
                  <a:lumOff val="35000"/>
                </a:schemeClr>
              </a:solidFill>
              <a:highlight>
                <a:srgbClr val="C0C0C0"/>
              </a:highlight>
              <a:latin typeface="Meiryo UI" panose="020B0604030504040204" pitchFamily="50" charset="-128"/>
              <a:ea typeface="Meiryo UI" panose="020B0604030504040204" pitchFamily="50" charset="-128"/>
            </a:endParaRPr>
          </a:p>
        </p:txBody>
      </p:sp>
      <p:pic>
        <p:nvPicPr>
          <p:cNvPr id="21" name="図 20">
            <a:extLst>
              <a:ext uri="{FF2B5EF4-FFF2-40B4-BE49-F238E27FC236}">
                <a16:creationId xmlns:a16="http://schemas.microsoft.com/office/drawing/2014/main" id="{3C8ED299-B13E-4DBB-9581-43D74BE53593}"/>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1045" b="96516" l="5237" r="95262">
                        <a14:foregroundMark x1="59850" y1="22300" x2="46135" y2="28920"/>
                        <a14:foregroundMark x1="46135" y1="28920" x2="49626" y2="48084"/>
                        <a14:foregroundMark x1="49626" y1="48084" x2="55611" y2="45296"/>
                        <a14:foregroundMark x1="52868" y1="14634" x2="46633" y2="3833"/>
                        <a14:foregroundMark x1="56858" y1="42160" x2="54115" y2="56098"/>
                        <a14:foregroundMark x1="38653" y1="31707" x2="45137" y2="48780"/>
                        <a14:foregroundMark x1="45137" y1="48780" x2="49626" y2="52962"/>
                        <a14:foregroundMark x1="45137" y1="77352" x2="39651" y2="92334"/>
                        <a14:foregroundMark x1="53367" y1="74564" x2="67581" y2="89547"/>
                        <a14:foregroundMark x1="50125" y1="59930" x2="48130" y2="83275"/>
                        <a14:foregroundMark x1="35910" y1="77700" x2="42394" y2="96516"/>
                        <a14:foregroundMark x1="42394" y1="96516" x2="48878" y2="91986"/>
                        <a14:foregroundMark x1="50125" y1="72474" x2="51122" y2="85714"/>
                        <a14:foregroundMark x1="45885" y1="70035" x2="50125" y2="91289"/>
                        <a14:foregroundMark x1="55611" y1="69686" x2="54613" y2="91289"/>
                        <a14:foregroundMark x1="54613" y1="91289" x2="53616" y2="95122"/>
                        <a14:foregroundMark x1="59850" y1="25436" x2="60100" y2="43206"/>
                        <a14:foregroundMark x1="60100" y1="43206" x2="58853" y2="43206"/>
                        <a14:foregroundMark x1="37406" y1="31010" x2="42145" y2="48780"/>
                        <a14:foregroundMark x1="42145" y1="48780" x2="50623" y2="56446"/>
                        <a14:foregroundMark x1="5486" y1="60976" x2="10973" y2="68293"/>
                        <a14:foregroundMark x1="12968" y1="67944" x2="18703" y2="81185"/>
                        <a14:foregroundMark x1="95262" y1="61324" x2="84289" y2="74216"/>
                        <a14:foregroundMark x1="82544" y1="85017" x2="78803" y2="96864"/>
                        <a14:foregroundMark x1="59850" y1="83972" x2="61097" y2="86411"/>
                        <a14:foregroundMark x1="18454" y1="83972" x2="20698" y2="96167"/>
                        <a14:foregroundMark x1="50374" y1="1742" x2="50374" y2="1742"/>
                        <a14:foregroundMark x1="50873" y1="1045" x2="50873" y2="1045"/>
                        <a14:foregroundMark x1="49377" y1="1045" x2="49377" y2="1045"/>
                      </a14:backgroundRemoval>
                    </a14:imgEffect>
                  </a14:imgLayer>
                </a14:imgProps>
              </a:ext>
            </a:extLst>
          </a:blip>
          <a:srcRect r="26683"/>
          <a:stretch/>
        </p:blipFill>
        <p:spPr>
          <a:xfrm>
            <a:off x="5505856" y="351604"/>
            <a:ext cx="1352934" cy="1303283"/>
          </a:xfrm>
          <a:prstGeom prst="rect">
            <a:avLst/>
          </a:prstGeom>
        </p:spPr>
      </p:pic>
      <p:pic>
        <p:nvPicPr>
          <p:cNvPr id="5" name="図 4">
            <a:extLst>
              <a:ext uri="{FF2B5EF4-FFF2-40B4-BE49-F238E27FC236}">
                <a16:creationId xmlns:a16="http://schemas.microsoft.com/office/drawing/2014/main" id="{408408DF-B6AA-475A-979F-48F6F7FCF10D}"/>
              </a:ext>
            </a:extLst>
          </p:cNvPr>
          <p:cNvPicPr>
            <a:picLocks noChangeAspect="1"/>
          </p:cNvPicPr>
          <p:nvPr/>
        </p:nvPicPr>
        <p:blipFill>
          <a:blip r:embed="rId4"/>
          <a:stretch>
            <a:fillRect/>
          </a:stretch>
        </p:blipFill>
        <p:spPr>
          <a:xfrm>
            <a:off x="6132663" y="5060241"/>
            <a:ext cx="601582" cy="576091"/>
          </a:xfrm>
          <a:prstGeom prst="rect">
            <a:avLst/>
          </a:prstGeom>
        </p:spPr>
      </p:pic>
      <p:sp>
        <p:nvSpPr>
          <p:cNvPr id="20" name="吹き出し: 折線 (枠付き、強調線付き) 19">
            <a:extLst>
              <a:ext uri="{FF2B5EF4-FFF2-40B4-BE49-F238E27FC236}">
                <a16:creationId xmlns:a16="http://schemas.microsoft.com/office/drawing/2014/main" id="{6BC7F069-36D2-4F85-893A-F0833EFFC22E}"/>
              </a:ext>
            </a:extLst>
          </p:cNvPr>
          <p:cNvSpPr/>
          <p:nvPr/>
        </p:nvSpPr>
        <p:spPr>
          <a:xfrm>
            <a:off x="3875143" y="7242146"/>
            <a:ext cx="2725700" cy="179544"/>
          </a:xfrm>
          <a:prstGeom prst="accentBorderCallout2">
            <a:avLst>
              <a:gd name="adj1" fmla="val 60123"/>
              <a:gd name="adj2" fmla="val -3402"/>
              <a:gd name="adj3" fmla="val 60123"/>
              <a:gd name="adj4" fmla="val -8037"/>
              <a:gd name="adj5" fmla="val -46055"/>
              <a:gd name="adj6" fmla="val -14580"/>
            </a:avLst>
          </a:prstGeom>
          <a:solidFill>
            <a:srgbClr val="FFFF0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chemeClr val="accent1">
                    <a:lumMod val="50000"/>
                  </a:schemeClr>
                </a:solidFill>
                <a:latin typeface="Meiryo UI" panose="020B0604030504040204" pitchFamily="50" charset="-128"/>
                <a:ea typeface="Meiryo UI" panose="020B0604030504040204" pitchFamily="50" charset="-128"/>
              </a:rPr>
              <a:t>高齢受給者証の交付を廃止している場合は、削除してください。</a:t>
            </a:r>
          </a:p>
        </p:txBody>
      </p:sp>
      <p:sp>
        <p:nvSpPr>
          <p:cNvPr id="22" name="テキスト ボックス 21">
            <a:extLst>
              <a:ext uri="{FF2B5EF4-FFF2-40B4-BE49-F238E27FC236}">
                <a16:creationId xmlns:a16="http://schemas.microsoft.com/office/drawing/2014/main" id="{E0444740-53AA-470C-8741-61B5C1CA24D9}"/>
              </a:ext>
            </a:extLst>
          </p:cNvPr>
          <p:cNvSpPr txBox="1"/>
          <p:nvPr/>
        </p:nvSpPr>
        <p:spPr>
          <a:xfrm>
            <a:off x="220575" y="2272992"/>
            <a:ext cx="6569245" cy="884601"/>
          </a:xfrm>
          <a:prstGeom prst="rect">
            <a:avLst/>
          </a:prstGeom>
          <a:noFill/>
        </p:spPr>
        <p:txBody>
          <a:bodyPr wrap="square" rtlCol="0">
            <a:spAutoFit/>
          </a:bodyPr>
          <a:lstStyle/>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資格確認書は医療機関等でマイナ保険証による保険資格の確認ができない状況にある方に対して、</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有効期限を定めて交付するものです。</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a:t>
            </a:r>
            <a:r>
              <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rPr>
              <a:t>【 </a:t>
            </a:r>
            <a:r>
              <a:rPr kumimoji="1" lang="ja-JP" altLang="en-US" sz="1200" dirty="0">
                <a:solidFill>
                  <a:srgbClr val="FF6600"/>
                </a:solidFill>
                <a:latin typeface="Meiryo UI" panose="020B0604030504040204" pitchFamily="50" charset="-128"/>
                <a:ea typeface="Meiryo UI" panose="020B0604030504040204" pitchFamily="50" charset="-128"/>
              </a:rPr>
              <a:t>マイナ保険証での資格確認が基本であるため、資格確認書での資格確認は例外的な位置づけです。</a:t>
            </a: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a:t>
            </a:r>
            <a:r>
              <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rPr>
              <a:t>】</a:t>
            </a:r>
          </a:p>
        </p:txBody>
      </p:sp>
      <p:sp>
        <p:nvSpPr>
          <p:cNvPr id="23" name="テキスト ボックス 22">
            <a:extLst>
              <a:ext uri="{FF2B5EF4-FFF2-40B4-BE49-F238E27FC236}">
                <a16:creationId xmlns:a16="http://schemas.microsoft.com/office/drawing/2014/main" id="{6C3290E4-B552-437E-828B-9002EBAF2764}"/>
              </a:ext>
            </a:extLst>
          </p:cNvPr>
          <p:cNvSpPr txBox="1"/>
          <p:nvPr/>
        </p:nvSpPr>
        <p:spPr>
          <a:xfrm>
            <a:off x="220576" y="6259652"/>
            <a:ext cx="6569245" cy="330603"/>
          </a:xfrm>
          <a:prstGeom prst="rect">
            <a:avLst/>
          </a:prstGeom>
          <a:noFill/>
        </p:spPr>
        <p:txBody>
          <a:bodyPr wrap="square" rtlCol="0">
            <a:spAutoFit/>
          </a:bodyPr>
          <a:lstStyle/>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資格確認書の交付を受けたときは、直ちに住所欄に住所を記載してください。</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25011544-D6EE-4136-A076-91B12A4E5E80}"/>
              </a:ext>
            </a:extLst>
          </p:cNvPr>
          <p:cNvSpPr txBox="1"/>
          <p:nvPr/>
        </p:nvSpPr>
        <p:spPr>
          <a:xfrm>
            <a:off x="220575" y="7370890"/>
            <a:ext cx="6569245" cy="2338845"/>
          </a:xfrm>
          <a:prstGeom prst="rect">
            <a:avLst/>
          </a:prstGeom>
          <a:noFill/>
        </p:spPr>
        <p:txBody>
          <a:bodyPr wrap="square" rtlCol="0">
            <a:spAutoFit/>
          </a:bodyPr>
          <a:lstStyle/>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退職等により資格を喪失したとき、又は被扶養者でなくなったときは、５日以内に資格確認書を事</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業主に提出してください。ただし、任意継続被保険者の方は、健康保険組合へ直接届出してください。</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endParaRPr kumimoji="1" lang="en-US" altLang="ja-JP" sz="5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氏名などに変更があったときは、届出に資格確認書を添付のうえ、直ちに事業主を経由して届出して</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ください。ただし、任意継続被保険者の方は、健康保険組合へ直接届出してください。</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endParaRPr kumimoji="1" lang="en-US" altLang="ja-JP" sz="5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資格確認書を紛失・き損したときは、</a:t>
            </a:r>
            <a:r>
              <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rPr>
              <a:t>『</a:t>
            </a: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健康保険　資格確認書再交付申請書</a:t>
            </a:r>
            <a:r>
              <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rPr>
              <a:t>』 </a:t>
            </a: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を直ちに事業主を</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経由して、健康保険組合へ届出を行い、資格確認書の再交付をうけてください。</a:t>
            </a:r>
            <a:endParaRPr kumimoji="1" lang="en-US" altLang="ja-JP" sz="1200" strike="dblStrike"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endParaRPr kumimoji="1" lang="en-US" altLang="ja-JP" sz="5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不正に資格確認書を使用した場合、刑法により詐欺罪として懲役の処分を受けることがあります。</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281B9CF9-807B-485E-9EAC-C3E24EA87A6A}"/>
              </a:ext>
            </a:extLst>
          </p:cNvPr>
          <p:cNvSpPr txBox="1"/>
          <p:nvPr/>
        </p:nvSpPr>
        <p:spPr>
          <a:xfrm>
            <a:off x="8171543" y="4122057"/>
            <a:ext cx="420914" cy="391886"/>
          </a:xfrm>
          <a:prstGeom prst="rect">
            <a:avLst/>
          </a:prstGeom>
          <a:noFill/>
        </p:spPr>
        <p:txBody>
          <a:bodyPr wrap="square" rtlCol="0">
            <a:spAutoFit/>
          </a:bodyPr>
          <a:lstStyle/>
          <a:p>
            <a:endParaRPr kumimoji="1" lang="ja-JP" altLang="en-US" dirty="0"/>
          </a:p>
        </p:txBody>
      </p:sp>
      <p:sp>
        <p:nvSpPr>
          <p:cNvPr id="7" name="正方形/長方形 6">
            <a:extLst>
              <a:ext uri="{FF2B5EF4-FFF2-40B4-BE49-F238E27FC236}">
                <a16:creationId xmlns:a16="http://schemas.microsoft.com/office/drawing/2014/main" id="{C5F65847-52BE-4C64-BF8F-211DA2AE21C7}"/>
              </a:ext>
            </a:extLst>
          </p:cNvPr>
          <p:cNvSpPr/>
          <p:nvPr/>
        </p:nvSpPr>
        <p:spPr>
          <a:xfrm>
            <a:off x="4520657" y="5223097"/>
            <a:ext cx="2171700" cy="400110"/>
          </a:xfrm>
          <a:prstGeom prst="rect">
            <a:avLst/>
          </a:prstGeom>
        </p:spPr>
        <p:txBody>
          <a:bodyPr wrap="square">
            <a:spAutoFit/>
          </a:bodyPr>
          <a:lstStyle/>
          <a:p>
            <a:r>
              <a:rPr kumimoji="1" lang="en-US" altLang="ja-JP" sz="900" dirty="0">
                <a:solidFill>
                  <a:schemeClr val="tx1">
                    <a:lumMod val="65000"/>
                    <a:lumOff val="35000"/>
                  </a:schemeClr>
                </a:solidFill>
                <a:latin typeface="Meiryo UI" panose="020B0604030504040204" pitchFamily="50" charset="-128"/>
                <a:ea typeface="Meiryo UI" panose="020B0604030504040204" pitchFamily="50" charset="-128"/>
              </a:rPr>
              <a:t>※</a:t>
            </a:r>
            <a:r>
              <a:rPr kumimoji="1" lang="ja-JP" altLang="en-US" sz="900" dirty="0">
                <a:solidFill>
                  <a:schemeClr val="tx1">
                    <a:lumMod val="65000"/>
                    <a:lumOff val="35000"/>
                  </a:schemeClr>
                </a:solidFill>
                <a:latin typeface="Meiryo UI" panose="020B0604030504040204" pitchFamily="50" charset="-128"/>
                <a:ea typeface="Meiryo UI" panose="020B0604030504040204" pitchFamily="50" charset="-128"/>
              </a:rPr>
              <a:t>マイナ保険証への切り替え</a:t>
            </a:r>
            <a:endParaRPr kumimoji="1" lang="en-US" altLang="ja-JP" sz="900" dirty="0">
              <a:solidFill>
                <a:schemeClr val="tx1">
                  <a:lumMod val="65000"/>
                  <a:lumOff val="35000"/>
                </a:schemeClr>
              </a:solidFill>
              <a:latin typeface="Meiryo UI" panose="020B0604030504040204" pitchFamily="50" charset="-128"/>
              <a:ea typeface="Meiryo UI" panose="020B0604030504040204" pitchFamily="50" charset="-128"/>
            </a:endParaRPr>
          </a:p>
          <a:p>
            <a:endParaRPr kumimoji="1" lang="en-US" altLang="ja-JP" sz="200" dirty="0">
              <a:solidFill>
                <a:schemeClr val="tx1">
                  <a:lumMod val="65000"/>
                  <a:lumOff val="35000"/>
                </a:schemeClr>
              </a:solidFill>
              <a:latin typeface="Meiryo UI" panose="020B0604030504040204" pitchFamily="50" charset="-128"/>
              <a:ea typeface="Meiryo UI" panose="020B0604030504040204" pitchFamily="50" charset="-128"/>
            </a:endParaRPr>
          </a:p>
          <a:p>
            <a:r>
              <a:rPr kumimoji="1" lang="ja-JP" altLang="en-US" sz="900" dirty="0">
                <a:solidFill>
                  <a:schemeClr val="tx1">
                    <a:lumMod val="65000"/>
                    <a:lumOff val="35000"/>
                  </a:schemeClr>
                </a:solidFill>
                <a:latin typeface="Meiryo UI" panose="020B0604030504040204" pitchFamily="50" charset="-128"/>
                <a:ea typeface="Meiryo UI" panose="020B0604030504040204" pitchFamily="50" charset="-128"/>
              </a:rPr>
              <a:t>　手続きのご案内は、こちらから ➤</a:t>
            </a:r>
            <a:endParaRPr lang="ja-JP" altLang="en-US" sz="900" dirty="0"/>
          </a:p>
        </p:txBody>
      </p:sp>
      <p:sp>
        <p:nvSpPr>
          <p:cNvPr id="26" name="テキスト ボックス 25">
            <a:extLst>
              <a:ext uri="{FF2B5EF4-FFF2-40B4-BE49-F238E27FC236}">
                <a16:creationId xmlns:a16="http://schemas.microsoft.com/office/drawing/2014/main" id="{5CAEAE26-461E-4E97-BF97-4F5E5817FF93}"/>
              </a:ext>
            </a:extLst>
          </p:cNvPr>
          <p:cNvSpPr txBox="1"/>
          <p:nvPr/>
        </p:nvSpPr>
        <p:spPr>
          <a:xfrm>
            <a:off x="117037" y="664607"/>
            <a:ext cx="6497053" cy="446276"/>
          </a:xfrm>
          <a:prstGeom prst="rect">
            <a:avLst/>
          </a:prstGeom>
          <a:noFill/>
        </p:spPr>
        <p:txBody>
          <a:bodyPr wrap="square" rtlCol="0">
            <a:spAutoFit/>
          </a:bodyPr>
          <a:lstStyle/>
          <a:p>
            <a:r>
              <a:rPr kumimoji="1" lang="ja-JP" altLang="en-US" sz="2300" b="1" dirty="0">
                <a:solidFill>
                  <a:schemeClr val="bg1"/>
                </a:solidFill>
                <a:latin typeface="Meiryo UI" panose="020B0604030504040204" pitchFamily="50" charset="-128"/>
                <a:ea typeface="Meiryo UI" panose="020B0604030504040204" pitchFamily="50" charset="-128"/>
              </a:rPr>
              <a:t>➊</a:t>
            </a:r>
            <a:r>
              <a:rPr kumimoji="1" lang="ja-JP" altLang="en-US" b="1" dirty="0">
                <a:solidFill>
                  <a:schemeClr val="bg1"/>
                </a:solidFill>
                <a:latin typeface="Meiryo UI" panose="020B0604030504040204" pitchFamily="50" charset="-128"/>
                <a:ea typeface="Meiryo UI" panose="020B0604030504040204" pitchFamily="50" charset="-128"/>
              </a:rPr>
              <a:t>、</a:t>
            </a:r>
            <a:r>
              <a:rPr kumimoji="1" lang="ja-JP" altLang="en-US" sz="2300" b="1" dirty="0">
                <a:solidFill>
                  <a:schemeClr val="bg1"/>
                </a:solidFill>
                <a:latin typeface="Meiryo UI" panose="020B0604030504040204" pitchFamily="50" charset="-128"/>
                <a:ea typeface="Meiryo UI" panose="020B0604030504040204" pitchFamily="50" charset="-128"/>
              </a:rPr>
              <a:t>➋をご確認のうえ大切に保管してください</a:t>
            </a:r>
          </a:p>
        </p:txBody>
      </p:sp>
      <p:cxnSp>
        <p:nvCxnSpPr>
          <p:cNvPr id="27" name="直線コネクタ 26">
            <a:extLst>
              <a:ext uri="{FF2B5EF4-FFF2-40B4-BE49-F238E27FC236}">
                <a16:creationId xmlns:a16="http://schemas.microsoft.com/office/drawing/2014/main" id="{99823458-B355-4CCC-8456-3FBD10BB5B1C}"/>
              </a:ext>
            </a:extLst>
          </p:cNvPr>
          <p:cNvCxnSpPr/>
          <p:nvPr/>
        </p:nvCxnSpPr>
        <p:spPr>
          <a:xfrm>
            <a:off x="202075" y="1119349"/>
            <a:ext cx="522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7511884"/>
      </p:ext>
    </p:extLst>
  </p:cSld>
  <p:clrMapOvr>
    <a:masterClrMapping/>
  </p:clrMapOvr>
  <p:extLst mod="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B06AFB38-773F-4F94-88D2-0824E1302F16}"/>
              </a:ext>
            </a:extLst>
          </p:cNvPr>
          <p:cNvSpPr/>
          <p:nvPr/>
        </p:nvSpPr>
        <p:spPr>
          <a:xfrm>
            <a:off x="0" y="2198869"/>
            <a:ext cx="6858000" cy="2587932"/>
          </a:xfrm>
          <a:prstGeom prst="rect">
            <a:avLst/>
          </a:prstGeom>
          <a:solidFill>
            <a:schemeClr val="bg1"/>
          </a:solidFill>
          <a:ln w="28575">
            <a:solidFill>
              <a:srgbClr val="05AC95"/>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t" anchorCtr="0"/>
          <a:lstStyle/>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00" dirty="0">
              <a:solidFill>
                <a:schemeClr val="accent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accent1">
                  <a:lumMod val="50000"/>
                </a:schemeClr>
              </a:solidFill>
              <a:latin typeface="Meiryo UI" panose="020B0604030504040204" pitchFamily="50" charset="-128"/>
              <a:ea typeface="Meiryo UI" panose="020B0604030504040204" pitchFamily="50" charset="-128"/>
            </a:endParaRPr>
          </a:p>
          <a:p>
            <a:endParaRPr kumimoji="1" lang="ja-JP" altLang="en-US" sz="1400" dirty="0">
              <a:solidFill>
                <a:schemeClr val="accent1">
                  <a:lumMod val="50000"/>
                </a:schemeClr>
              </a:solidFill>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B0227DC4-EE13-47AC-80B7-B2F00CBBE23A}"/>
              </a:ext>
            </a:extLst>
          </p:cNvPr>
          <p:cNvSpPr/>
          <p:nvPr/>
        </p:nvSpPr>
        <p:spPr>
          <a:xfrm>
            <a:off x="0" y="-40240"/>
            <a:ext cx="6858000" cy="1692000"/>
          </a:xfrm>
          <a:prstGeom prst="rect">
            <a:avLst/>
          </a:prstGeom>
          <a:solidFill>
            <a:srgbClr val="05AC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2603BA5D-E5B8-4B28-A7C9-97A64396D4AA}"/>
              </a:ext>
            </a:extLst>
          </p:cNvPr>
          <p:cNvSpPr txBox="1"/>
          <p:nvPr/>
        </p:nvSpPr>
        <p:spPr>
          <a:xfrm>
            <a:off x="143588" y="140772"/>
            <a:ext cx="3672790" cy="342800"/>
          </a:xfrm>
          <a:prstGeom prst="rect">
            <a:avLst/>
          </a:prstGeom>
          <a:noFill/>
        </p:spPr>
        <p:txBody>
          <a:bodyPr wrap="square" rtlCol="0">
            <a:spAutoFit/>
          </a:bodyPr>
          <a:lstStyle/>
          <a:p>
            <a:pPr algn="ctr"/>
            <a:r>
              <a:rPr kumimoji="1" lang="ja-JP" altLang="en-US" sz="1600" b="1" dirty="0">
                <a:solidFill>
                  <a:schemeClr val="bg1">
                    <a:lumMod val="95000"/>
                  </a:schemeClr>
                </a:solidFill>
                <a:latin typeface="Meiryo UI" panose="020B0604030504040204" pitchFamily="50" charset="-128"/>
                <a:ea typeface="Meiryo UI" panose="020B0604030504040204" pitchFamily="50" charset="-128"/>
              </a:rPr>
              <a:t>資格情報のお知らせが届いた加入者様へ</a:t>
            </a:r>
          </a:p>
        </p:txBody>
      </p:sp>
      <p:sp>
        <p:nvSpPr>
          <p:cNvPr id="34" name="正方形/長方形 33">
            <a:extLst>
              <a:ext uri="{FF2B5EF4-FFF2-40B4-BE49-F238E27FC236}">
                <a16:creationId xmlns:a16="http://schemas.microsoft.com/office/drawing/2014/main" id="{DD96C833-0A69-42A3-A60C-92BA1740269A}"/>
              </a:ext>
            </a:extLst>
          </p:cNvPr>
          <p:cNvSpPr/>
          <p:nvPr/>
        </p:nvSpPr>
        <p:spPr>
          <a:xfrm>
            <a:off x="144378" y="110427"/>
            <a:ext cx="3672000" cy="40276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7" name="正方形/長方形 36">
            <a:extLst>
              <a:ext uri="{FF2B5EF4-FFF2-40B4-BE49-F238E27FC236}">
                <a16:creationId xmlns:a16="http://schemas.microsoft.com/office/drawing/2014/main" id="{70B052E6-9003-4022-8B93-98CDA35D5CD6}"/>
              </a:ext>
            </a:extLst>
          </p:cNvPr>
          <p:cNvSpPr/>
          <p:nvPr/>
        </p:nvSpPr>
        <p:spPr>
          <a:xfrm>
            <a:off x="0" y="1778203"/>
            <a:ext cx="6858000" cy="420665"/>
          </a:xfrm>
          <a:prstGeom prst="rect">
            <a:avLst/>
          </a:prstGeom>
          <a:solidFill>
            <a:srgbClr val="05AC95"/>
          </a:solidFill>
          <a:ln w="28575">
            <a:solidFill>
              <a:srgbClr val="05AC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1"/>
                </a:solidFill>
                <a:latin typeface="Meiryo UI" panose="020B0604030504040204" pitchFamily="50" charset="-128"/>
                <a:ea typeface="Meiryo UI" panose="020B0604030504040204" pitchFamily="50" charset="-128"/>
              </a:rPr>
              <a:t>　➊　資格情報のお知らせとは・・</a:t>
            </a:r>
          </a:p>
        </p:txBody>
      </p:sp>
      <p:sp>
        <p:nvSpPr>
          <p:cNvPr id="39" name="正方形/長方形 38">
            <a:extLst>
              <a:ext uri="{FF2B5EF4-FFF2-40B4-BE49-F238E27FC236}">
                <a16:creationId xmlns:a16="http://schemas.microsoft.com/office/drawing/2014/main" id="{BC39A983-25AB-495D-A9F0-C36D2F3D6BA5}"/>
              </a:ext>
            </a:extLst>
          </p:cNvPr>
          <p:cNvSpPr/>
          <p:nvPr/>
        </p:nvSpPr>
        <p:spPr>
          <a:xfrm>
            <a:off x="0" y="5359044"/>
            <a:ext cx="6858000" cy="4086822"/>
          </a:xfrm>
          <a:prstGeom prst="rect">
            <a:avLst/>
          </a:prstGeom>
          <a:solidFill>
            <a:schemeClr val="bg1"/>
          </a:solidFill>
          <a:ln w="28575">
            <a:solidFill>
              <a:srgbClr val="05AC95"/>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t" anchorCtr="0"/>
          <a:lstStyle/>
          <a:p>
            <a:pPr>
              <a:lnSpc>
                <a:spcPct val="150000"/>
              </a:lnSpc>
            </a:pPr>
            <a:endParaRPr kumimoji="1" lang="en-US" altLang="ja-JP" sz="1200" dirty="0">
              <a:solidFill>
                <a:schemeClr val="accent1">
                  <a:lumMod val="50000"/>
                </a:schemeClr>
              </a:solidFill>
              <a:latin typeface="Meiryo UI" panose="020B0604030504040204" pitchFamily="50" charset="-128"/>
              <a:ea typeface="Meiryo UI" panose="020B0604030504040204" pitchFamily="50" charset="-128"/>
            </a:endParaRPr>
          </a:p>
          <a:p>
            <a:pPr>
              <a:lnSpc>
                <a:spcPct val="150000"/>
              </a:lnSpc>
            </a:pPr>
            <a:endParaRPr kumimoji="1" lang="ja-JP" altLang="en-US" sz="1200" dirty="0">
              <a:solidFill>
                <a:schemeClr val="accent1">
                  <a:lumMod val="50000"/>
                </a:schemeClr>
              </a:solidFill>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2EB44877-ABD8-4499-A20D-27E5587F680A}"/>
              </a:ext>
            </a:extLst>
          </p:cNvPr>
          <p:cNvSpPr/>
          <p:nvPr/>
        </p:nvSpPr>
        <p:spPr>
          <a:xfrm>
            <a:off x="0" y="4910438"/>
            <a:ext cx="6858000" cy="420665"/>
          </a:xfrm>
          <a:prstGeom prst="rect">
            <a:avLst/>
          </a:prstGeom>
          <a:solidFill>
            <a:srgbClr val="05AC95"/>
          </a:solidFill>
          <a:ln w="28575">
            <a:solidFill>
              <a:srgbClr val="05AC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1"/>
                </a:solidFill>
                <a:latin typeface="Meiryo UI" panose="020B0604030504040204" pitchFamily="50" charset="-128"/>
                <a:ea typeface="Meiryo UI" panose="020B0604030504040204" pitchFamily="50" charset="-128"/>
              </a:rPr>
              <a:t>　➋　取扱いにあたっての留意点（マイナ保険証を保有した場合）</a:t>
            </a:r>
          </a:p>
        </p:txBody>
      </p:sp>
      <p:sp>
        <p:nvSpPr>
          <p:cNvPr id="16" name="正方形/長方形 15">
            <a:extLst>
              <a:ext uri="{FF2B5EF4-FFF2-40B4-BE49-F238E27FC236}">
                <a16:creationId xmlns:a16="http://schemas.microsoft.com/office/drawing/2014/main" id="{4651B4C4-0AC3-43FE-9D76-C803B035D95B}"/>
              </a:ext>
            </a:extLst>
          </p:cNvPr>
          <p:cNvSpPr/>
          <p:nvPr/>
        </p:nvSpPr>
        <p:spPr>
          <a:xfrm>
            <a:off x="472327" y="3348836"/>
            <a:ext cx="5976000" cy="95250"/>
          </a:xfrm>
          <a:prstGeom prst="rect">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C254AB31-C1CE-4E73-B755-710FFAA56402}"/>
              </a:ext>
            </a:extLst>
          </p:cNvPr>
          <p:cNvSpPr txBox="1"/>
          <p:nvPr/>
        </p:nvSpPr>
        <p:spPr>
          <a:xfrm>
            <a:off x="117037" y="664607"/>
            <a:ext cx="6497053" cy="446276"/>
          </a:xfrm>
          <a:prstGeom prst="rect">
            <a:avLst/>
          </a:prstGeom>
          <a:noFill/>
        </p:spPr>
        <p:txBody>
          <a:bodyPr wrap="square" rtlCol="0">
            <a:spAutoFit/>
          </a:bodyPr>
          <a:lstStyle/>
          <a:p>
            <a:r>
              <a:rPr kumimoji="1" lang="ja-JP" altLang="en-US" sz="2300" b="1" dirty="0">
                <a:solidFill>
                  <a:schemeClr val="bg1"/>
                </a:solidFill>
                <a:latin typeface="Meiryo UI" panose="020B0604030504040204" pitchFamily="50" charset="-128"/>
                <a:ea typeface="Meiryo UI" panose="020B0604030504040204" pitchFamily="50" charset="-128"/>
              </a:rPr>
              <a:t>➊</a:t>
            </a:r>
            <a:r>
              <a:rPr kumimoji="1" lang="ja-JP" altLang="en-US" b="1" dirty="0">
                <a:solidFill>
                  <a:schemeClr val="bg1"/>
                </a:solidFill>
                <a:latin typeface="Meiryo UI" panose="020B0604030504040204" pitchFamily="50" charset="-128"/>
                <a:ea typeface="Meiryo UI" panose="020B0604030504040204" pitchFamily="50" charset="-128"/>
              </a:rPr>
              <a:t>、</a:t>
            </a:r>
            <a:r>
              <a:rPr kumimoji="1" lang="ja-JP" altLang="en-US" sz="2300" b="1" dirty="0">
                <a:solidFill>
                  <a:schemeClr val="bg1"/>
                </a:solidFill>
                <a:latin typeface="Meiryo UI" panose="020B0604030504040204" pitchFamily="50" charset="-128"/>
                <a:ea typeface="Meiryo UI" panose="020B0604030504040204" pitchFamily="50" charset="-128"/>
              </a:rPr>
              <a:t>➋をご確認のうえ大切に保管してください</a:t>
            </a:r>
          </a:p>
        </p:txBody>
      </p:sp>
      <p:pic>
        <p:nvPicPr>
          <p:cNvPr id="21" name="図 20">
            <a:extLst>
              <a:ext uri="{FF2B5EF4-FFF2-40B4-BE49-F238E27FC236}">
                <a16:creationId xmlns:a16="http://schemas.microsoft.com/office/drawing/2014/main" id="{3C8ED299-B13E-4DBB-9581-43D74BE53593}"/>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1045" b="96516" l="5237" r="95262">
                        <a14:foregroundMark x1="59850" y1="22300" x2="46135" y2="28920"/>
                        <a14:foregroundMark x1="46135" y1="28920" x2="49626" y2="48084"/>
                        <a14:foregroundMark x1="49626" y1="48084" x2="55611" y2="45296"/>
                        <a14:foregroundMark x1="52868" y1="14634" x2="46633" y2="3833"/>
                        <a14:foregroundMark x1="56858" y1="42160" x2="54115" y2="56098"/>
                        <a14:foregroundMark x1="38653" y1="31707" x2="45137" y2="48780"/>
                        <a14:foregroundMark x1="45137" y1="48780" x2="49626" y2="52962"/>
                        <a14:foregroundMark x1="45137" y1="77352" x2="39651" y2="92334"/>
                        <a14:foregroundMark x1="53367" y1="74564" x2="67581" y2="89547"/>
                        <a14:foregroundMark x1="50125" y1="59930" x2="48130" y2="83275"/>
                        <a14:foregroundMark x1="35910" y1="77700" x2="42394" y2="96516"/>
                        <a14:foregroundMark x1="42394" y1="96516" x2="48878" y2="91986"/>
                        <a14:foregroundMark x1="50125" y1="72474" x2="51122" y2="85714"/>
                        <a14:foregroundMark x1="45885" y1="70035" x2="50125" y2="91289"/>
                        <a14:foregroundMark x1="55611" y1="69686" x2="54613" y2="91289"/>
                        <a14:foregroundMark x1="54613" y1="91289" x2="53616" y2="95122"/>
                        <a14:foregroundMark x1="59850" y1="25436" x2="60100" y2="43206"/>
                        <a14:foregroundMark x1="60100" y1="43206" x2="58853" y2="43206"/>
                        <a14:foregroundMark x1="37406" y1="31010" x2="42145" y2="48780"/>
                        <a14:foregroundMark x1="42145" y1="48780" x2="50623" y2="56446"/>
                        <a14:foregroundMark x1="5486" y1="60976" x2="10973" y2="68293"/>
                        <a14:foregroundMark x1="12968" y1="67944" x2="18703" y2="81185"/>
                        <a14:foregroundMark x1="95262" y1="61324" x2="84289" y2="74216"/>
                        <a14:foregroundMark x1="82544" y1="85017" x2="78803" y2="96864"/>
                        <a14:foregroundMark x1="59850" y1="83972" x2="61097" y2="86411"/>
                        <a14:foregroundMark x1="18454" y1="83972" x2="20698" y2="96167"/>
                        <a14:foregroundMark x1="50374" y1="1742" x2="50374" y2="1742"/>
                        <a14:foregroundMark x1="50873" y1="1045" x2="50873" y2="1045"/>
                        <a14:foregroundMark x1="49377" y1="1045" x2="49377" y2="1045"/>
                      </a14:backgroundRemoval>
                    </a14:imgEffect>
                  </a14:imgLayer>
                </a14:imgProps>
              </a:ext>
            </a:extLst>
          </a:blip>
          <a:srcRect r="26683"/>
          <a:stretch/>
        </p:blipFill>
        <p:spPr>
          <a:xfrm>
            <a:off x="5505856" y="351604"/>
            <a:ext cx="1352934" cy="1303283"/>
          </a:xfrm>
          <a:prstGeom prst="rect">
            <a:avLst/>
          </a:prstGeom>
        </p:spPr>
      </p:pic>
      <p:sp>
        <p:nvSpPr>
          <p:cNvPr id="20" name="テキスト ボックス 9">
            <a:extLst>
              <a:ext uri="{FF2B5EF4-FFF2-40B4-BE49-F238E27FC236}">
                <a16:creationId xmlns:a16="http://schemas.microsoft.com/office/drawing/2014/main" id="{8141D7AD-6C01-3AE7-37A4-A62A09196C1C}"/>
              </a:ext>
            </a:extLst>
          </p:cNvPr>
          <p:cNvSpPr txBox="1"/>
          <p:nvPr/>
        </p:nvSpPr>
        <p:spPr>
          <a:xfrm>
            <a:off x="144375" y="9477780"/>
            <a:ext cx="6569245" cy="33855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en-US" altLang="ja-JP" sz="1200" b="1" dirty="0">
                <a:solidFill>
                  <a:srgbClr val="05AC95"/>
                </a:solidFill>
                <a:latin typeface="Meiryo UI" panose="020B0604030504040204" pitchFamily="50" charset="-128"/>
                <a:ea typeface="Meiryo UI" panose="020B0604030504040204" pitchFamily="50" charset="-128"/>
              </a:rPr>
              <a:t>【</a:t>
            </a:r>
            <a:r>
              <a:rPr kumimoji="1" lang="ja-JP" altLang="en-US" sz="1200" b="1" dirty="0">
                <a:solidFill>
                  <a:srgbClr val="05AC95"/>
                </a:solidFill>
                <a:latin typeface="Meiryo UI" panose="020B0604030504040204" pitchFamily="50" charset="-128"/>
                <a:ea typeface="Meiryo UI" panose="020B0604030504040204" pitchFamily="50" charset="-128"/>
              </a:rPr>
              <a:t>ご連絡先</a:t>
            </a:r>
            <a:r>
              <a:rPr kumimoji="1" lang="en-US" altLang="ja-JP" sz="1200" b="1" dirty="0">
                <a:solidFill>
                  <a:srgbClr val="05AC95"/>
                </a:solidFill>
                <a:latin typeface="Meiryo UI" panose="020B0604030504040204" pitchFamily="50" charset="-128"/>
                <a:ea typeface="Meiryo UI" panose="020B0604030504040204" pitchFamily="50" charset="-128"/>
              </a:rPr>
              <a:t>】 </a:t>
            </a:r>
            <a:r>
              <a:rPr kumimoji="1" lang="en-US" altLang="ja-JP" sz="1200" b="1" dirty="0" smtClean="0">
                <a:solidFill>
                  <a:srgbClr val="05AC95"/>
                </a:solidFill>
                <a:latin typeface="Meiryo UI" panose="020B0604030504040204" pitchFamily="50" charset="-128"/>
                <a:ea typeface="Meiryo UI" panose="020B0604030504040204" pitchFamily="50" charset="-128"/>
              </a:rPr>
              <a:t>:</a:t>
            </a:r>
            <a:r>
              <a:rPr kumimoji="1" lang="ja-JP" altLang="en-US" sz="1200" b="1" dirty="0" smtClean="0">
                <a:solidFill>
                  <a:srgbClr val="05AC95"/>
                </a:solidFill>
                <a:latin typeface="Meiryo UI" panose="020B0604030504040204" pitchFamily="50" charset="-128"/>
                <a:ea typeface="Meiryo UI" panose="020B0604030504040204" pitchFamily="50" charset="-128"/>
              </a:rPr>
              <a:t>横浜ゴム</a:t>
            </a:r>
            <a:r>
              <a:rPr kumimoji="1" lang="zh-TW" altLang="en-US" sz="1200" b="1" dirty="0" smtClean="0">
                <a:solidFill>
                  <a:srgbClr val="05AC95"/>
                </a:solidFill>
                <a:latin typeface="Meiryo UI" panose="020B0604030504040204" pitchFamily="50" charset="-128"/>
                <a:ea typeface="Meiryo UI" panose="020B0604030504040204" pitchFamily="50" charset="-128"/>
              </a:rPr>
              <a:t>健康</a:t>
            </a:r>
            <a:r>
              <a:rPr kumimoji="1" lang="zh-TW" altLang="en-US" sz="1200" b="1" dirty="0">
                <a:solidFill>
                  <a:srgbClr val="05AC95"/>
                </a:solidFill>
                <a:latin typeface="Meiryo UI" panose="020B0604030504040204" pitchFamily="50" charset="-128"/>
                <a:ea typeface="Meiryo UI" panose="020B0604030504040204" pitchFamily="50" charset="-128"/>
              </a:rPr>
              <a:t>保険組合</a:t>
            </a:r>
            <a:r>
              <a:rPr kumimoji="1" lang="ja-JP" altLang="en-US" sz="1200" b="1" dirty="0">
                <a:solidFill>
                  <a:srgbClr val="05AC95"/>
                </a:solidFill>
                <a:latin typeface="Meiryo UI" panose="020B0604030504040204" pitchFamily="50" charset="-128"/>
                <a:ea typeface="Meiryo UI" panose="020B0604030504040204" pitchFamily="50" charset="-128"/>
              </a:rPr>
              <a:t>　　</a:t>
            </a:r>
            <a:r>
              <a:rPr kumimoji="1" lang="ja-JP" altLang="en-US" sz="1200" b="1" dirty="0" smtClean="0">
                <a:solidFill>
                  <a:srgbClr val="05AC95"/>
                </a:solidFill>
                <a:latin typeface="Meiryo UI" panose="020B0604030504040204" pitchFamily="50" charset="-128"/>
                <a:ea typeface="Meiryo UI" panose="020B0604030504040204" pitchFamily="50" charset="-128"/>
              </a:rPr>
              <a:t> </a:t>
            </a:r>
            <a:r>
              <a:rPr kumimoji="1" lang="en-US" altLang="ja-JP" sz="1200" b="1" dirty="0" smtClean="0">
                <a:solidFill>
                  <a:srgbClr val="05AC95"/>
                </a:solidFill>
                <a:latin typeface="Meiryo UI" panose="020B0604030504040204" pitchFamily="50" charset="-128"/>
                <a:ea typeface="Meiryo UI" panose="020B0604030504040204" pitchFamily="50" charset="-128"/>
              </a:rPr>
              <a:t>03-5400-4545</a:t>
            </a:r>
            <a:r>
              <a:rPr kumimoji="1" lang="ja-JP" altLang="en-US" sz="1200" b="1" dirty="0" smtClean="0">
                <a:solidFill>
                  <a:srgbClr val="05AC95"/>
                </a:solidFill>
                <a:latin typeface="Meiryo UI" panose="020B0604030504040204" pitchFamily="50" charset="-128"/>
                <a:ea typeface="Meiryo UI" panose="020B0604030504040204" pitchFamily="50" charset="-128"/>
              </a:rPr>
              <a:t>（外線</a:t>
            </a:r>
            <a:r>
              <a:rPr kumimoji="1" lang="en-US" altLang="ja-JP" sz="1200" b="1" dirty="0" smtClean="0">
                <a:solidFill>
                  <a:srgbClr val="05AC95"/>
                </a:solidFill>
                <a:latin typeface="Meiryo UI" panose="020B0604030504040204" pitchFamily="50" charset="-128"/>
                <a:ea typeface="Meiryo UI" panose="020B0604030504040204" pitchFamily="50" charset="-128"/>
              </a:rPr>
              <a:t>10</a:t>
            </a:r>
            <a:r>
              <a:rPr kumimoji="1" lang="ja-JP" altLang="en-US" sz="1200" b="1" dirty="0" smtClean="0">
                <a:solidFill>
                  <a:srgbClr val="05AC95"/>
                </a:solidFill>
                <a:latin typeface="Meiryo UI" panose="020B0604030504040204" pitchFamily="50" charset="-128"/>
                <a:ea typeface="Meiryo UI" panose="020B0604030504040204" pitchFamily="50" charset="-128"/>
              </a:rPr>
              <a:t>：</a:t>
            </a:r>
            <a:r>
              <a:rPr kumimoji="1" lang="en-US" altLang="ja-JP" sz="1200" b="1" dirty="0" smtClean="0">
                <a:solidFill>
                  <a:srgbClr val="05AC95"/>
                </a:solidFill>
                <a:latin typeface="Meiryo UI" panose="020B0604030504040204" pitchFamily="50" charset="-128"/>
                <a:ea typeface="Meiryo UI" panose="020B0604030504040204" pitchFamily="50" charset="-128"/>
              </a:rPr>
              <a:t>00</a:t>
            </a:r>
            <a:r>
              <a:rPr kumimoji="1" lang="ja-JP" altLang="en-US" sz="1200" b="1" dirty="0" smtClean="0">
                <a:solidFill>
                  <a:srgbClr val="05AC95"/>
                </a:solidFill>
                <a:latin typeface="Meiryo UI" panose="020B0604030504040204" pitchFamily="50" charset="-128"/>
                <a:ea typeface="Meiryo UI" panose="020B0604030504040204" pitchFamily="50" charset="-128"/>
              </a:rPr>
              <a:t>～</a:t>
            </a:r>
            <a:r>
              <a:rPr kumimoji="1" lang="en-US" altLang="ja-JP" sz="1200" b="1" dirty="0" smtClean="0">
                <a:solidFill>
                  <a:srgbClr val="05AC95"/>
                </a:solidFill>
                <a:latin typeface="Meiryo UI" panose="020B0604030504040204" pitchFamily="50" charset="-128"/>
                <a:ea typeface="Meiryo UI" panose="020B0604030504040204" pitchFamily="50" charset="-128"/>
              </a:rPr>
              <a:t>15</a:t>
            </a:r>
            <a:r>
              <a:rPr kumimoji="1" lang="ja-JP" altLang="en-US" sz="1200" b="1" dirty="0" smtClean="0">
                <a:solidFill>
                  <a:srgbClr val="05AC95"/>
                </a:solidFill>
                <a:latin typeface="Meiryo UI" panose="020B0604030504040204" pitchFamily="50" charset="-128"/>
                <a:ea typeface="Meiryo UI" panose="020B0604030504040204" pitchFamily="50" charset="-128"/>
              </a:rPr>
              <a:t>：</a:t>
            </a:r>
            <a:r>
              <a:rPr kumimoji="1" lang="en-US" altLang="ja-JP" sz="1200" b="1" dirty="0" smtClean="0">
                <a:solidFill>
                  <a:srgbClr val="05AC95"/>
                </a:solidFill>
                <a:latin typeface="Meiryo UI" panose="020B0604030504040204" pitchFamily="50" charset="-128"/>
                <a:ea typeface="Meiryo UI" panose="020B0604030504040204" pitchFamily="50" charset="-128"/>
              </a:rPr>
              <a:t>00</a:t>
            </a:r>
            <a:r>
              <a:rPr kumimoji="1" lang="ja-JP" altLang="en-US" sz="1200" b="1" dirty="0" smtClean="0">
                <a:solidFill>
                  <a:srgbClr val="05AC95"/>
                </a:solidFill>
                <a:latin typeface="Meiryo UI" panose="020B0604030504040204" pitchFamily="50" charset="-128"/>
                <a:ea typeface="Meiryo UI" panose="020B0604030504040204" pitchFamily="50" charset="-128"/>
              </a:rPr>
              <a:t>）</a:t>
            </a:r>
            <a:r>
              <a:rPr kumimoji="1" lang="zh-TW" altLang="en-US" sz="1200" b="1" dirty="0" smtClean="0">
                <a:solidFill>
                  <a:srgbClr val="05AC95"/>
                </a:solidFill>
                <a:latin typeface="Meiryo UI" panose="020B0604030504040204" pitchFamily="50" charset="-128"/>
                <a:ea typeface="Meiryo UI" panose="020B0604030504040204" pitchFamily="50" charset="-128"/>
              </a:rPr>
              <a:t> </a:t>
            </a:r>
            <a:r>
              <a:rPr kumimoji="1" lang="ja-JP" altLang="en-US" sz="1600" b="1" dirty="0">
                <a:solidFill>
                  <a:srgbClr val="05AC95"/>
                </a:solidFill>
                <a:latin typeface="Meiryo UI" panose="020B0604030504040204" pitchFamily="50" charset="-128"/>
                <a:ea typeface="Meiryo UI" panose="020B0604030504040204" pitchFamily="50" charset="-128"/>
              </a:rPr>
              <a:t>　</a:t>
            </a:r>
            <a:endParaRPr kumimoji="1" lang="en-US" altLang="ja-JP" sz="1600" b="1" dirty="0">
              <a:solidFill>
                <a:srgbClr val="05AC95"/>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649A00E6-DC76-498B-B9A7-53C890D00C9A}"/>
              </a:ext>
            </a:extLst>
          </p:cNvPr>
          <p:cNvSpPr/>
          <p:nvPr/>
        </p:nvSpPr>
        <p:spPr>
          <a:xfrm>
            <a:off x="545997" y="3610745"/>
            <a:ext cx="5904000" cy="95250"/>
          </a:xfrm>
          <a:prstGeom prst="rect">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B0EECCAD-9496-4CBE-863C-C8AC879AE395}"/>
              </a:ext>
            </a:extLst>
          </p:cNvPr>
          <p:cNvSpPr txBox="1"/>
          <p:nvPr/>
        </p:nvSpPr>
        <p:spPr>
          <a:xfrm>
            <a:off x="99074" y="5358656"/>
            <a:ext cx="6569245" cy="330603"/>
          </a:xfrm>
          <a:prstGeom prst="rect">
            <a:avLst/>
          </a:prstGeom>
          <a:noFill/>
        </p:spPr>
        <p:txBody>
          <a:bodyPr wrap="square" rtlCol="0">
            <a:spAutoFit/>
          </a:bodyPr>
          <a:lstStyle/>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以下、フローチャートに則って、マイナ保険証が使えない場合に備えてください。</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p:txBody>
      </p:sp>
      <p:grpSp>
        <p:nvGrpSpPr>
          <p:cNvPr id="9" name="グループ化 8">
            <a:extLst>
              <a:ext uri="{FF2B5EF4-FFF2-40B4-BE49-F238E27FC236}">
                <a16:creationId xmlns:a16="http://schemas.microsoft.com/office/drawing/2014/main" id="{59A10EFB-E8D8-41E1-BD79-4A2B7D1F8299}"/>
              </a:ext>
            </a:extLst>
          </p:cNvPr>
          <p:cNvGrpSpPr/>
          <p:nvPr/>
        </p:nvGrpSpPr>
        <p:grpSpPr>
          <a:xfrm>
            <a:off x="203118" y="5629265"/>
            <a:ext cx="6371015" cy="3623276"/>
            <a:chOff x="189470" y="5566926"/>
            <a:chExt cx="6371015" cy="3731961"/>
          </a:xfrm>
        </p:grpSpPr>
        <p:sp>
          <p:nvSpPr>
            <p:cNvPr id="73" name="四角形: 角を丸くする 72">
              <a:extLst>
                <a:ext uri="{FF2B5EF4-FFF2-40B4-BE49-F238E27FC236}">
                  <a16:creationId xmlns:a16="http://schemas.microsoft.com/office/drawing/2014/main" id="{4F8458B6-5AE4-4F91-BE55-175B6D8518F7}"/>
                </a:ext>
              </a:extLst>
            </p:cNvPr>
            <p:cNvSpPr/>
            <p:nvPr/>
          </p:nvSpPr>
          <p:spPr>
            <a:xfrm>
              <a:off x="356712" y="6987867"/>
              <a:ext cx="2176203" cy="1064774"/>
            </a:xfrm>
            <a:prstGeom prst="roundRect">
              <a:avLst>
                <a:gd name="adj" fmla="val 6084"/>
              </a:avLst>
            </a:prstGeom>
            <a:solidFill>
              <a:schemeClr val="bg1">
                <a:lumMod val="85000"/>
                <a:alpha val="7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6" name="四角形: 角を丸くする 75">
              <a:extLst>
                <a:ext uri="{FF2B5EF4-FFF2-40B4-BE49-F238E27FC236}">
                  <a16:creationId xmlns:a16="http://schemas.microsoft.com/office/drawing/2014/main" id="{A18286E6-8E2F-4341-A0F7-5ADA5933B236}"/>
                </a:ext>
              </a:extLst>
            </p:cNvPr>
            <p:cNvSpPr/>
            <p:nvPr/>
          </p:nvSpPr>
          <p:spPr>
            <a:xfrm>
              <a:off x="2861246" y="6988686"/>
              <a:ext cx="3635923" cy="1065600"/>
            </a:xfrm>
            <a:prstGeom prst="roundRect">
              <a:avLst>
                <a:gd name="adj" fmla="val 2446"/>
              </a:avLst>
            </a:prstGeom>
            <a:solidFill>
              <a:schemeClr val="bg1">
                <a:lumMod val="85000"/>
                <a:alpha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a:extLst>
                <a:ext uri="{FF2B5EF4-FFF2-40B4-BE49-F238E27FC236}">
                  <a16:creationId xmlns:a16="http://schemas.microsoft.com/office/drawing/2014/main" id="{79314455-C6F4-4FEC-BDDF-66891FC1149A}"/>
                </a:ext>
              </a:extLst>
            </p:cNvPr>
            <p:cNvSpPr txBox="1"/>
            <p:nvPr/>
          </p:nvSpPr>
          <p:spPr>
            <a:xfrm>
              <a:off x="2868373" y="7062383"/>
              <a:ext cx="3692112" cy="500822"/>
            </a:xfrm>
            <a:prstGeom prst="roundRect">
              <a:avLst>
                <a:gd name="adj" fmla="val 3141"/>
              </a:avLst>
            </a:prstGeom>
            <a:noFill/>
          </p:spPr>
          <p:txBody>
            <a:bodyPr wrap="square" lIns="108000" tIns="108000" rIns="108000" bIns="108000" rtlCol="0" anchor="ctr">
              <a:spAutoFit/>
            </a:bodyPr>
            <a:lstStyle/>
            <a:p>
              <a:pPr algn="just">
                <a:lnSpc>
                  <a:spcPts val="1100"/>
                </a:lnSpc>
              </a:pPr>
              <a:r>
                <a:rPr kumimoji="1" lang="ja-JP" altLang="en-US" sz="900" b="1" kern="1000" dirty="0">
                  <a:solidFill>
                    <a:srgbClr val="05AC95"/>
                  </a:solidFill>
                  <a:latin typeface="BIZ UDPゴシック" panose="020B0400000000000000" pitchFamily="50" charset="-128"/>
                  <a:ea typeface="BIZ UDPゴシック" panose="020B0400000000000000" pitchFamily="50" charset="-128"/>
                </a:rPr>
                <a:t>資格情報のお知らせ</a:t>
              </a:r>
              <a:r>
                <a:rPr kumimoji="1" lang="en-US" altLang="ja-JP" sz="900" b="1" kern="1000" dirty="0">
                  <a:solidFill>
                    <a:srgbClr val="05AC95"/>
                  </a:solidFill>
                  <a:latin typeface="BIZ UDPゴシック" panose="020B0400000000000000" pitchFamily="50" charset="-128"/>
                  <a:ea typeface="BIZ UDPゴシック" panose="020B0400000000000000" pitchFamily="50" charset="-128"/>
                </a:rPr>
                <a:t> </a:t>
              </a:r>
              <a:r>
                <a:rPr kumimoji="1" lang="en-US" altLang="ja-JP" sz="900" b="1"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a:t>
              </a:r>
              <a:r>
                <a:rPr kumimoji="1" lang="ja-JP" altLang="en-US" sz="900" b="1"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通知の右下を切り取ったもの）をマイナンバーカードと一緒に携帯してください。</a:t>
              </a:r>
              <a:endParaRPr kumimoji="1" lang="en-US" altLang="ja-JP" sz="100" b="1"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78" name="テキスト ボックス 77">
              <a:extLst>
                <a:ext uri="{FF2B5EF4-FFF2-40B4-BE49-F238E27FC236}">
                  <a16:creationId xmlns:a16="http://schemas.microsoft.com/office/drawing/2014/main" id="{F751A496-B352-476F-827B-EC0B4B6AA820}"/>
                </a:ext>
              </a:extLst>
            </p:cNvPr>
            <p:cNvSpPr txBox="1"/>
            <p:nvPr/>
          </p:nvSpPr>
          <p:spPr>
            <a:xfrm>
              <a:off x="2868262" y="7454976"/>
              <a:ext cx="3618197" cy="498888"/>
            </a:xfrm>
            <a:prstGeom prst="roundRect">
              <a:avLst>
                <a:gd name="adj" fmla="val 3141"/>
              </a:avLst>
            </a:prstGeom>
            <a:noFill/>
          </p:spPr>
          <p:txBody>
            <a:bodyPr wrap="square" lIns="108000" tIns="108000" rIns="108000" bIns="108000" rtlCol="0" anchor="ctr">
              <a:spAutoFit/>
            </a:bodyPr>
            <a:lstStyle/>
            <a:p>
              <a:pPr algn="just">
                <a:lnSpc>
                  <a:spcPts val="1100"/>
                </a:lnSpc>
              </a:pPr>
              <a:r>
                <a:rPr kumimoji="1" lang="ja-JP" altLang="en-US"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　切り取った資格情報のお知らせを紛失・棄損した場合は、健康保険組合に「資格情報のお知らせ交付申請書」をご提出ください。</a:t>
              </a:r>
              <a:endParaRPr kumimoji="1" lang="en-US" altLang="ja-JP"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cxnSp>
          <p:nvCxnSpPr>
            <p:cNvPr id="81" name="直線矢印コネクタ 80">
              <a:extLst>
                <a:ext uri="{FF2B5EF4-FFF2-40B4-BE49-F238E27FC236}">
                  <a16:creationId xmlns:a16="http://schemas.microsoft.com/office/drawing/2014/main" id="{4016BC81-34D6-401B-8B88-E1B69F93B747}"/>
                </a:ext>
              </a:extLst>
            </p:cNvPr>
            <p:cNvCxnSpPr>
              <a:cxnSpLocks/>
            </p:cNvCxnSpPr>
            <p:nvPr/>
          </p:nvCxnSpPr>
          <p:spPr>
            <a:xfrm>
              <a:off x="2531840" y="7516654"/>
              <a:ext cx="326375" cy="0"/>
            </a:xfrm>
            <a:prstGeom prst="straightConnector1">
              <a:avLst/>
            </a:prstGeom>
            <a:ln w="25400">
              <a:solidFill>
                <a:srgbClr val="05AC95"/>
              </a:solidFill>
              <a:tailEnd type="triangle"/>
            </a:ln>
          </p:spPr>
          <p:style>
            <a:lnRef idx="1">
              <a:schemeClr val="accent1"/>
            </a:lnRef>
            <a:fillRef idx="0">
              <a:schemeClr val="accent1"/>
            </a:fillRef>
            <a:effectRef idx="0">
              <a:schemeClr val="accent1"/>
            </a:effectRef>
            <a:fontRef idx="minor">
              <a:schemeClr val="tx1"/>
            </a:fontRef>
          </p:style>
        </p:cxnSp>
        <p:sp>
          <p:nvSpPr>
            <p:cNvPr id="82" name="テキスト ボックス 81">
              <a:extLst>
                <a:ext uri="{FF2B5EF4-FFF2-40B4-BE49-F238E27FC236}">
                  <a16:creationId xmlns:a16="http://schemas.microsoft.com/office/drawing/2014/main" id="{947416EE-E3CC-4CB8-98EC-FD8DF334F73A}"/>
                </a:ext>
              </a:extLst>
            </p:cNvPr>
            <p:cNvSpPr txBox="1"/>
            <p:nvPr/>
          </p:nvSpPr>
          <p:spPr>
            <a:xfrm>
              <a:off x="2524470" y="7313260"/>
              <a:ext cx="394096" cy="200055"/>
            </a:xfrm>
            <a:prstGeom prst="rect">
              <a:avLst/>
            </a:prstGeom>
            <a:noFill/>
          </p:spPr>
          <p:txBody>
            <a:bodyPr wrap="square" rtlCol="0">
              <a:spAutoFit/>
            </a:bodyPr>
            <a:lstStyle/>
            <a:p>
              <a:r>
                <a:rPr kumimoji="1" lang="en-US" altLang="ja-JP" sz="700" dirty="0">
                  <a:solidFill>
                    <a:srgbClr val="05AC95"/>
                  </a:solidFill>
                </a:rPr>
                <a:t>Yes</a:t>
              </a:r>
              <a:endParaRPr kumimoji="1" lang="ja-JP" altLang="en-US" sz="700" dirty="0">
                <a:solidFill>
                  <a:srgbClr val="05AC95"/>
                </a:solidFill>
              </a:endParaRPr>
            </a:p>
          </p:txBody>
        </p:sp>
        <p:cxnSp>
          <p:nvCxnSpPr>
            <p:cNvPr id="86" name="直線矢印コネクタ 85">
              <a:extLst>
                <a:ext uri="{FF2B5EF4-FFF2-40B4-BE49-F238E27FC236}">
                  <a16:creationId xmlns:a16="http://schemas.microsoft.com/office/drawing/2014/main" id="{A98B9CFC-EF1F-4C97-AD93-71DF98BB9B8D}"/>
                </a:ext>
              </a:extLst>
            </p:cNvPr>
            <p:cNvCxnSpPr>
              <a:cxnSpLocks/>
            </p:cNvCxnSpPr>
            <p:nvPr/>
          </p:nvCxnSpPr>
          <p:spPr>
            <a:xfrm>
              <a:off x="1378506" y="6798240"/>
              <a:ext cx="0" cy="180000"/>
            </a:xfrm>
            <a:prstGeom prst="straightConnector1">
              <a:avLst/>
            </a:prstGeom>
            <a:ln w="254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7" name="テキスト ボックス 86">
              <a:extLst>
                <a:ext uri="{FF2B5EF4-FFF2-40B4-BE49-F238E27FC236}">
                  <a16:creationId xmlns:a16="http://schemas.microsoft.com/office/drawing/2014/main" id="{E724CFCB-63A4-472D-9B53-C7470A104D8C}"/>
                </a:ext>
              </a:extLst>
            </p:cNvPr>
            <p:cNvSpPr txBox="1"/>
            <p:nvPr/>
          </p:nvSpPr>
          <p:spPr>
            <a:xfrm rot="16200000">
              <a:off x="1228192" y="6674248"/>
              <a:ext cx="292388" cy="489562"/>
            </a:xfrm>
            <a:prstGeom prst="rect">
              <a:avLst/>
            </a:prstGeom>
            <a:noFill/>
          </p:spPr>
          <p:txBody>
            <a:bodyPr vert="eaVert" wrap="square" rtlCol="0">
              <a:spAutoFit/>
            </a:bodyPr>
            <a:lstStyle/>
            <a:p>
              <a:r>
                <a:rPr kumimoji="1" lang="en-US" altLang="ja-JP" sz="700" dirty="0">
                  <a:solidFill>
                    <a:schemeClr val="tx1">
                      <a:lumMod val="65000"/>
                      <a:lumOff val="35000"/>
                    </a:schemeClr>
                  </a:solidFill>
                </a:rPr>
                <a:t>NO</a:t>
              </a:r>
              <a:endParaRPr kumimoji="1" lang="ja-JP" altLang="en-US" sz="700" dirty="0">
                <a:solidFill>
                  <a:schemeClr val="tx1">
                    <a:lumMod val="65000"/>
                    <a:lumOff val="35000"/>
                  </a:schemeClr>
                </a:solidFill>
              </a:endParaRPr>
            </a:p>
          </p:txBody>
        </p:sp>
        <p:sp>
          <p:nvSpPr>
            <p:cNvPr id="92" name="テキスト ボックス 91">
              <a:extLst>
                <a:ext uri="{FF2B5EF4-FFF2-40B4-BE49-F238E27FC236}">
                  <a16:creationId xmlns:a16="http://schemas.microsoft.com/office/drawing/2014/main" id="{D4A708E2-263F-41B4-B636-00613F6E6FBA}"/>
                </a:ext>
              </a:extLst>
            </p:cNvPr>
            <p:cNvSpPr txBox="1"/>
            <p:nvPr/>
          </p:nvSpPr>
          <p:spPr>
            <a:xfrm rot="21135135">
              <a:off x="195264" y="6822011"/>
              <a:ext cx="2561415" cy="362647"/>
            </a:xfrm>
            <a:prstGeom prst="roundRect">
              <a:avLst>
                <a:gd name="adj" fmla="val 3141"/>
              </a:avLst>
            </a:prstGeom>
            <a:noFill/>
          </p:spPr>
          <p:txBody>
            <a:bodyPr wrap="square" lIns="108000" tIns="108000" rIns="108000" bIns="108000" rtlCol="0" anchor="ctr">
              <a:spAutoFit/>
            </a:bodyPr>
            <a:lstStyle/>
            <a:p>
              <a:pPr algn="just">
                <a:lnSpc>
                  <a:spcPts val="1100"/>
                </a:lnSpc>
              </a:pPr>
              <a:r>
                <a:rPr kumimoji="1" lang="ja-JP" altLang="en-US" sz="1200" b="1" kern="1000" dirty="0">
                  <a:solidFill>
                    <a:srgbClr val="05AC95"/>
                  </a:solidFill>
                  <a:latin typeface="BIZ UDPゴシック" panose="020B0400000000000000" pitchFamily="50" charset="-128"/>
                  <a:ea typeface="BIZ UDPゴシック" panose="020B0400000000000000" pitchFamily="50" charset="-128"/>
                </a:rPr>
                <a:t>ステップ２</a:t>
              </a:r>
              <a:endParaRPr kumimoji="1" lang="en-US" altLang="ja-JP" sz="1050"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93" name="テキスト ボックス 92">
              <a:extLst>
                <a:ext uri="{FF2B5EF4-FFF2-40B4-BE49-F238E27FC236}">
                  <a16:creationId xmlns:a16="http://schemas.microsoft.com/office/drawing/2014/main" id="{43E75327-EFDD-4900-88CE-91C3884B662A}"/>
                </a:ext>
              </a:extLst>
            </p:cNvPr>
            <p:cNvSpPr txBox="1"/>
            <p:nvPr/>
          </p:nvSpPr>
          <p:spPr>
            <a:xfrm>
              <a:off x="354954" y="7288576"/>
              <a:ext cx="2155188" cy="486237"/>
            </a:xfrm>
            <a:prstGeom prst="roundRect">
              <a:avLst>
                <a:gd name="adj" fmla="val 3141"/>
              </a:avLst>
            </a:prstGeom>
            <a:noFill/>
          </p:spPr>
          <p:txBody>
            <a:bodyPr wrap="square" lIns="108000" tIns="108000" rIns="108000" bIns="108000" rtlCol="0" anchor="ctr">
              <a:spAutoFit/>
            </a:bodyPr>
            <a:lstStyle/>
            <a:p>
              <a:pPr>
                <a:lnSpc>
                  <a:spcPts val="1100"/>
                </a:lnSpc>
              </a:pPr>
              <a:r>
                <a:rPr kumimoji="1" lang="ja-JP" altLang="en-US" sz="900" b="1"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　マイナンバーカードは持っている</a:t>
              </a:r>
              <a:endParaRPr kumimoji="1" lang="en-US" altLang="ja-JP" sz="900" b="1"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100"/>
                </a:lnSpc>
              </a:pPr>
              <a:r>
                <a:rPr kumimoji="1" lang="ja-JP" altLang="en-US" sz="900" b="1"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　が、スマホは持っていない</a:t>
              </a:r>
              <a:endParaRPr kumimoji="1" lang="en-US" altLang="ja-JP" sz="900" b="1"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94" name="テキスト ボックス 93">
              <a:extLst>
                <a:ext uri="{FF2B5EF4-FFF2-40B4-BE49-F238E27FC236}">
                  <a16:creationId xmlns:a16="http://schemas.microsoft.com/office/drawing/2014/main" id="{E4DB09F7-3907-455A-AC13-712D138EBB5B}"/>
                </a:ext>
              </a:extLst>
            </p:cNvPr>
            <p:cNvSpPr txBox="1"/>
            <p:nvPr/>
          </p:nvSpPr>
          <p:spPr>
            <a:xfrm>
              <a:off x="2811451" y="6888174"/>
              <a:ext cx="1496406" cy="343808"/>
            </a:xfrm>
            <a:prstGeom prst="roundRect">
              <a:avLst>
                <a:gd name="adj" fmla="val 3141"/>
              </a:avLst>
            </a:prstGeom>
            <a:noFill/>
          </p:spPr>
          <p:txBody>
            <a:bodyPr wrap="square" lIns="108000" tIns="108000" rIns="108000" bIns="108000" rtlCol="0" anchor="ctr">
              <a:spAutoFit/>
            </a:bodyPr>
            <a:lstStyle/>
            <a:p>
              <a:pPr algn="just">
                <a:lnSpc>
                  <a:spcPts val="1100"/>
                </a:lnSpc>
              </a:pPr>
              <a:r>
                <a:rPr kumimoji="1" lang="en-US" altLang="ja-JP" sz="900" b="1" kern="1000" dirty="0">
                  <a:solidFill>
                    <a:srgbClr val="05AC95"/>
                  </a:solidFill>
                  <a:latin typeface="BIZ UDPゴシック" panose="020B0400000000000000" pitchFamily="50" charset="-128"/>
                  <a:ea typeface="BIZ UDPゴシック" panose="020B0400000000000000" pitchFamily="50" charset="-128"/>
                </a:rPr>
                <a:t>【</a:t>
              </a:r>
              <a:r>
                <a:rPr kumimoji="1" lang="ja-JP" altLang="en-US" sz="900" b="1" kern="1000" dirty="0">
                  <a:solidFill>
                    <a:srgbClr val="05AC95"/>
                  </a:solidFill>
                  <a:latin typeface="BIZ UDPゴシック" panose="020B0400000000000000" pitchFamily="50" charset="-128"/>
                  <a:ea typeface="BIZ UDPゴシック" panose="020B0400000000000000" pitchFamily="50" charset="-128"/>
                </a:rPr>
                <a:t>お願い</a:t>
              </a:r>
              <a:r>
                <a:rPr kumimoji="1" lang="en-US" altLang="ja-JP" sz="900" b="1" kern="1000" dirty="0">
                  <a:solidFill>
                    <a:srgbClr val="05AC95"/>
                  </a:solidFill>
                  <a:latin typeface="BIZ UDPゴシック" panose="020B0400000000000000" pitchFamily="50" charset="-128"/>
                  <a:ea typeface="BIZ UDPゴシック" panose="020B0400000000000000" pitchFamily="50" charset="-128"/>
                </a:rPr>
                <a:t>】</a:t>
              </a:r>
            </a:p>
          </p:txBody>
        </p:sp>
        <p:grpSp>
          <p:nvGrpSpPr>
            <p:cNvPr id="8" name="グループ化 7">
              <a:extLst>
                <a:ext uri="{FF2B5EF4-FFF2-40B4-BE49-F238E27FC236}">
                  <a16:creationId xmlns:a16="http://schemas.microsoft.com/office/drawing/2014/main" id="{CDABF74A-6946-4FB0-B014-82A7C83E84CE}"/>
                </a:ext>
              </a:extLst>
            </p:cNvPr>
            <p:cNvGrpSpPr/>
            <p:nvPr/>
          </p:nvGrpSpPr>
          <p:grpSpPr>
            <a:xfrm>
              <a:off x="190500" y="5566926"/>
              <a:ext cx="6329827" cy="1269430"/>
              <a:chOff x="190500" y="5605426"/>
              <a:chExt cx="6329827" cy="1269430"/>
            </a:xfrm>
          </p:grpSpPr>
          <p:sp>
            <p:nvSpPr>
              <p:cNvPr id="74" name="四角形: 角を丸くする 73">
                <a:extLst>
                  <a:ext uri="{FF2B5EF4-FFF2-40B4-BE49-F238E27FC236}">
                    <a16:creationId xmlns:a16="http://schemas.microsoft.com/office/drawing/2014/main" id="{B26DF4A2-1285-485D-AB77-1922E801ED17}"/>
                  </a:ext>
                </a:extLst>
              </p:cNvPr>
              <p:cNvSpPr/>
              <p:nvPr/>
            </p:nvSpPr>
            <p:spPr>
              <a:xfrm>
                <a:off x="2848412" y="5775148"/>
                <a:ext cx="3655396" cy="1064857"/>
              </a:xfrm>
              <a:prstGeom prst="roundRect">
                <a:avLst>
                  <a:gd name="adj" fmla="val 2446"/>
                </a:avLst>
              </a:prstGeom>
              <a:solidFill>
                <a:schemeClr val="bg1">
                  <a:lumMod val="85000"/>
                  <a:alpha val="7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a:extLst>
                  <a:ext uri="{FF2B5EF4-FFF2-40B4-BE49-F238E27FC236}">
                    <a16:creationId xmlns:a16="http://schemas.microsoft.com/office/drawing/2014/main" id="{81BC7442-871E-458E-94A6-97C969DCB267}"/>
                  </a:ext>
                </a:extLst>
              </p:cNvPr>
              <p:cNvSpPr txBox="1"/>
              <p:nvPr/>
            </p:nvSpPr>
            <p:spPr>
              <a:xfrm>
                <a:off x="2851965" y="5872942"/>
                <a:ext cx="3650816" cy="343808"/>
              </a:xfrm>
              <a:prstGeom prst="roundRect">
                <a:avLst>
                  <a:gd name="adj" fmla="val 3141"/>
                </a:avLst>
              </a:prstGeom>
              <a:noFill/>
            </p:spPr>
            <p:txBody>
              <a:bodyPr wrap="square" lIns="108000" tIns="108000" rIns="108000" bIns="108000" rtlCol="0" anchor="ctr">
                <a:spAutoFit/>
              </a:bodyPr>
              <a:lstStyle/>
              <a:p>
                <a:pPr algn="just">
                  <a:lnSpc>
                    <a:spcPts val="1100"/>
                  </a:lnSpc>
                </a:pPr>
                <a:r>
                  <a:rPr kumimoji="1" lang="ja-JP" altLang="en-US" sz="900" b="1" kern="1000" dirty="0">
                    <a:solidFill>
                      <a:srgbClr val="05AC95"/>
                    </a:solidFill>
                    <a:latin typeface="BIZ UDPゴシック" panose="020B0400000000000000" pitchFamily="50" charset="-128"/>
                    <a:ea typeface="BIZ UDPゴシック" panose="020B0400000000000000" pitchFamily="50" charset="-128"/>
                  </a:rPr>
                  <a:t>マイナポータルの資格情報画面</a:t>
                </a:r>
                <a:r>
                  <a:rPr kumimoji="1" lang="ja-JP" altLang="en-US" sz="900" b="1"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をスマホにダウンロードしてください。</a:t>
                </a:r>
                <a:endParaRPr kumimoji="1" lang="en-US" altLang="ja-JP" sz="900" b="1"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cxnSp>
            <p:nvCxnSpPr>
              <p:cNvPr id="79" name="直線矢印コネクタ 78">
                <a:extLst>
                  <a:ext uri="{FF2B5EF4-FFF2-40B4-BE49-F238E27FC236}">
                    <a16:creationId xmlns:a16="http://schemas.microsoft.com/office/drawing/2014/main" id="{54333E30-367E-4A60-95A4-CEF64F736806}"/>
                  </a:ext>
                </a:extLst>
              </p:cNvPr>
              <p:cNvCxnSpPr>
                <a:cxnSpLocks/>
              </p:cNvCxnSpPr>
              <p:nvPr/>
            </p:nvCxnSpPr>
            <p:spPr>
              <a:xfrm>
                <a:off x="2535114" y="6319221"/>
                <a:ext cx="326375" cy="0"/>
              </a:xfrm>
              <a:prstGeom prst="straightConnector1">
                <a:avLst/>
              </a:prstGeom>
              <a:ln w="25400">
                <a:solidFill>
                  <a:srgbClr val="05AC95"/>
                </a:solidFill>
                <a:tailEnd type="triangle"/>
              </a:ln>
            </p:spPr>
            <p:style>
              <a:lnRef idx="1">
                <a:schemeClr val="accent1"/>
              </a:lnRef>
              <a:fillRef idx="0">
                <a:schemeClr val="accent1"/>
              </a:fillRef>
              <a:effectRef idx="0">
                <a:schemeClr val="accent1"/>
              </a:effectRef>
              <a:fontRef idx="minor">
                <a:schemeClr val="tx1"/>
              </a:fontRef>
            </p:style>
          </p:cxnSp>
          <p:sp>
            <p:nvSpPr>
              <p:cNvPr id="80" name="テキスト ボックス 79">
                <a:extLst>
                  <a:ext uri="{FF2B5EF4-FFF2-40B4-BE49-F238E27FC236}">
                    <a16:creationId xmlns:a16="http://schemas.microsoft.com/office/drawing/2014/main" id="{A1200A98-FF78-4CC8-AD7A-92C12B4D094F}"/>
                  </a:ext>
                </a:extLst>
              </p:cNvPr>
              <p:cNvSpPr txBox="1"/>
              <p:nvPr/>
            </p:nvSpPr>
            <p:spPr>
              <a:xfrm>
                <a:off x="2517361" y="6103945"/>
                <a:ext cx="394096" cy="200055"/>
              </a:xfrm>
              <a:prstGeom prst="rect">
                <a:avLst/>
              </a:prstGeom>
              <a:noFill/>
            </p:spPr>
            <p:txBody>
              <a:bodyPr wrap="square" rtlCol="0">
                <a:spAutoFit/>
              </a:bodyPr>
              <a:lstStyle/>
              <a:p>
                <a:r>
                  <a:rPr kumimoji="1" lang="en-US" altLang="ja-JP" sz="700" dirty="0">
                    <a:solidFill>
                      <a:srgbClr val="05AC95"/>
                    </a:solidFill>
                  </a:rPr>
                  <a:t>Yes</a:t>
                </a:r>
                <a:endParaRPr kumimoji="1" lang="ja-JP" altLang="en-US" sz="700" dirty="0">
                  <a:solidFill>
                    <a:srgbClr val="05AC95"/>
                  </a:solidFill>
                </a:endParaRPr>
              </a:p>
            </p:txBody>
          </p:sp>
          <p:sp>
            <p:nvSpPr>
              <p:cNvPr id="83" name="四角形: 角を丸くする 82">
                <a:extLst>
                  <a:ext uri="{FF2B5EF4-FFF2-40B4-BE49-F238E27FC236}">
                    <a16:creationId xmlns:a16="http://schemas.microsoft.com/office/drawing/2014/main" id="{6595B4FB-1629-4FD6-A456-78FC2DF0B5D8}"/>
                  </a:ext>
                </a:extLst>
              </p:cNvPr>
              <p:cNvSpPr/>
              <p:nvPr/>
            </p:nvSpPr>
            <p:spPr>
              <a:xfrm>
                <a:off x="355220" y="5772807"/>
                <a:ext cx="2176203" cy="1064774"/>
              </a:xfrm>
              <a:prstGeom prst="roundRect">
                <a:avLst>
                  <a:gd name="adj" fmla="val 4377"/>
                </a:avLst>
              </a:prstGeom>
              <a:solidFill>
                <a:schemeClr val="bg1">
                  <a:lumMod val="85000"/>
                  <a:alpha val="7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4" name="テキスト ボックス 83">
                <a:extLst>
                  <a:ext uri="{FF2B5EF4-FFF2-40B4-BE49-F238E27FC236}">
                    <a16:creationId xmlns:a16="http://schemas.microsoft.com/office/drawing/2014/main" id="{6704CFF5-38BE-4946-A9FB-33D5B2803863}"/>
                  </a:ext>
                </a:extLst>
              </p:cNvPr>
              <p:cNvSpPr txBox="1"/>
              <p:nvPr/>
            </p:nvSpPr>
            <p:spPr>
              <a:xfrm>
                <a:off x="351528" y="6054876"/>
                <a:ext cx="2158614" cy="486237"/>
              </a:xfrm>
              <a:prstGeom prst="roundRect">
                <a:avLst>
                  <a:gd name="adj" fmla="val 3141"/>
                </a:avLst>
              </a:prstGeom>
              <a:noFill/>
            </p:spPr>
            <p:txBody>
              <a:bodyPr wrap="square" lIns="108000" tIns="108000" rIns="108000" bIns="108000" rtlCol="0" anchor="ctr">
                <a:spAutoFit/>
              </a:bodyPr>
              <a:lstStyle/>
              <a:p>
                <a:pPr algn="ctr">
                  <a:lnSpc>
                    <a:spcPts val="1100"/>
                  </a:lnSpc>
                </a:pPr>
                <a:r>
                  <a:rPr kumimoji="1" lang="ja-JP" altLang="en-US" sz="900" b="1"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マイナンバーカードと</a:t>
                </a:r>
                <a:endParaRPr kumimoji="1" lang="en-US" altLang="ja-JP" sz="900" b="1"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gn="ctr">
                  <a:lnSpc>
                    <a:spcPts val="1100"/>
                  </a:lnSpc>
                </a:pPr>
                <a:r>
                  <a:rPr kumimoji="1" lang="ja-JP" altLang="en-US" sz="900" b="1"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スマホを持っている</a:t>
                </a:r>
                <a:endParaRPr kumimoji="1" lang="en-US" altLang="ja-JP" sz="900" b="1"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85" name="テキスト ボックス 84">
                <a:extLst>
                  <a:ext uri="{FF2B5EF4-FFF2-40B4-BE49-F238E27FC236}">
                    <a16:creationId xmlns:a16="http://schemas.microsoft.com/office/drawing/2014/main" id="{B374FA77-DC15-4F7B-AE5C-F3C12A561936}"/>
                  </a:ext>
                </a:extLst>
              </p:cNvPr>
              <p:cNvSpPr txBox="1"/>
              <p:nvPr/>
            </p:nvSpPr>
            <p:spPr>
              <a:xfrm rot="21135135">
                <a:off x="190500" y="5605426"/>
                <a:ext cx="2561415" cy="362647"/>
              </a:xfrm>
              <a:prstGeom prst="roundRect">
                <a:avLst>
                  <a:gd name="adj" fmla="val 3141"/>
                </a:avLst>
              </a:prstGeom>
              <a:noFill/>
            </p:spPr>
            <p:txBody>
              <a:bodyPr wrap="square" lIns="108000" tIns="108000" rIns="108000" bIns="108000" rtlCol="0" anchor="ctr">
                <a:spAutoFit/>
              </a:bodyPr>
              <a:lstStyle/>
              <a:p>
                <a:pPr algn="just">
                  <a:lnSpc>
                    <a:spcPts val="1100"/>
                  </a:lnSpc>
                </a:pPr>
                <a:r>
                  <a:rPr kumimoji="1" lang="ja-JP" altLang="en-US" sz="1200" b="1" kern="1000" dirty="0">
                    <a:solidFill>
                      <a:srgbClr val="05AC95"/>
                    </a:solidFill>
                    <a:latin typeface="BIZ UDPゴシック" panose="020B0400000000000000" pitchFamily="50" charset="-128"/>
                    <a:ea typeface="BIZ UDPゴシック" panose="020B0400000000000000" pitchFamily="50" charset="-128"/>
                  </a:rPr>
                  <a:t>ステップ１</a:t>
                </a:r>
                <a:endParaRPr kumimoji="1" lang="en-US" altLang="ja-JP" sz="1050"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89" name="テキスト ボックス 88">
                <a:extLst>
                  <a:ext uri="{FF2B5EF4-FFF2-40B4-BE49-F238E27FC236}">
                    <a16:creationId xmlns:a16="http://schemas.microsoft.com/office/drawing/2014/main" id="{FEE0204E-53FB-4F8B-BD91-AEFA2FE2D7CA}"/>
                  </a:ext>
                </a:extLst>
              </p:cNvPr>
              <p:cNvSpPr txBox="1"/>
              <p:nvPr/>
            </p:nvSpPr>
            <p:spPr>
              <a:xfrm>
                <a:off x="2805242" y="5674450"/>
                <a:ext cx="1065103" cy="343808"/>
              </a:xfrm>
              <a:prstGeom prst="roundRect">
                <a:avLst>
                  <a:gd name="adj" fmla="val 3141"/>
                </a:avLst>
              </a:prstGeom>
              <a:noFill/>
            </p:spPr>
            <p:txBody>
              <a:bodyPr wrap="square" lIns="108000" tIns="108000" rIns="108000" bIns="108000" rtlCol="0" anchor="ctr">
                <a:spAutoFit/>
              </a:bodyPr>
              <a:lstStyle/>
              <a:p>
                <a:pPr algn="just">
                  <a:lnSpc>
                    <a:spcPts val="1100"/>
                  </a:lnSpc>
                </a:pPr>
                <a:r>
                  <a:rPr kumimoji="1" lang="en-US" altLang="ja-JP" sz="900" b="1" kern="1000" dirty="0">
                    <a:solidFill>
                      <a:srgbClr val="05AC95"/>
                    </a:solidFill>
                    <a:latin typeface="BIZ UDPゴシック" panose="020B0400000000000000" pitchFamily="50" charset="-128"/>
                    <a:ea typeface="BIZ UDPゴシック" panose="020B0400000000000000" pitchFamily="50" charset="-128"/>
                  </a:rPr>
                  <a:t>【</a:t>
                </a:r>
                <a:r>
                  <a:rPr kumimoji="1" lang="ja-JP" altLang="en-US" sz="900" b="1" kern="1000" dirty="0">
                    <a:solidFill>
                      <a:srgbClr val="05AC95"/>
                    </a:solidFill>
                    <a:latin typeface="BIZ UDPゴシック" panose="020B0400000000000000" pitchFamily="50" charset="-128"/>
                    <a:ea typeface="BIZ UDPゴシック" panose="020B0400000000000000" pitchFamily="50" charset="-128"/>
                  </a:rPr>
                  <a:t>お願い</a:t>
                </a:r>
                <a:r>
                  <a:rPr kumimoji="1" lang="en-US" altLang="ja-JP" sz="900" b="1" kern="1000" dirty="0">
                    <a:solidFill>
                      <a:srgbClr val="05AC95"/>
                    </a:solidFill>
                    <a:latin typeface="BIZ UDPゴシック" panose="020B0400000000000000" pitchFamily="50" charset="-128"/>
                    <a:ea typeface="BIZ UDPゴシック" panose="020B0400000000000000" pitchFamily="50" charset="-128"/>
                  </a:rPr>
                  <a:t>】</a:t>
                </a:r>
              </a:p>
            </p:txBody>
          </p:sp>
          <p:pic>
            <p:nvPicPr>
              <p:cNvPr id="90" name="図 89">
                <a:extLst>
                  <a:ext uri="{FF2B5EF4-FFF2-40B4-BE49-F238E27FC236}">
                    <a16:creationId xmlns:a16="http://schemas.microsoft.com/office/drawing/2014/main" id="{C4C22999-BEFD-4855-80D0-13385CFA538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foregroundMark x1="43810" y1="32857" x2="42381" y2="58095"/>
                            <a14:foregroundMark x1="42381" y1="58095" x2="50476" y2="68095"/>
                            <a14:foregroundMark x1="69048" y1="24286" x2="70952" y2="75238"/>
                            <a14:foregroundMark x1="70952" y1="75238" x2="70000" y2="78571"/>
                            <a14:foregroundMark x1="29048" y1="19524" x2="29048" y2="69048"/>
                            <a14:foregroundMark x1="29048" y1="69048" x2="50952" y2="82381"/>
                            <a14:foregroundMark x1="50952" y1="82381" x2="65714" y2="81905"/>
                            <a14:foregroundMark x1="34762" y1="16190" x2="68571" y2="18571"/>
                          </a14:backgroundRemoval>
                        </a14:imgEffect>
                      </a14:imgLayer>
                    </a14:imgProps>
                  </a:ext>
                </a:extLst>
              </a:blip>
              <a:stretch>
                <a:fillRect/>
              </a:stretch>
            </p:blipFill>
            <p:spPr>
              <a:xfrm rot="1248771">
                <a:off x="2036997" y="6100436"/>
                <a:ext cx="440511" cy="485895"/>
              </a:xfrm>
              <a:prstGeom prst="rect">
                <a:avLst/>
              </a:prstGeom>
            </p:spPr>
          </p:pic>
          <p:sp>
            <p:nvSpPr>
              <p:cNvPr id="95" name="テキスト ボックス 94">
                <a:extLst>
                  <a:ext uri="{FF2B5EF4-FFF2-40B4-BE49-F238E27FC236}">
                    <a16:creationId xmlns:a16="http://schemas.microsoft.com/office/drawing/2014/main" id="{3C2D65D3-2817-46DB-B676-CF62E52F8A1E}"/>
                  </a:ext>
                </a:extLst>
              </p:cNvPr>
              <p:cNvSpPr txBox="1"/>
              <p:nvPr/>
            </p:nvSpPr>
            <p:spPr>
              <a:xfrm>
                <a:off x="2854016" y="6077699"/>
                <a:ext cx="3666311" cy="797157"/>
              </a:xfrm>
              <a:prstGeom prst="roundRect">
                <a:avLst>
                  <a:gd name="adj" fmla="val 3141"/>
                </a:avLst>
              </a:prstGeom>
              <a:noFill/>
            </p:spPr>
            <p:txBody>
              <a:bodyPr wrap="square" lIns="108000" tIns="108000" rIns="108000" bIns="108000" rtlCol="0" anchor="ctr">
                <a:spAutoFit/>
              </a:bodyPr>
              <a:lstStyle/>
              <a:p>
                <a:pPr algn="just">
                  <a:lnSpc>
                    <a:spcPts val="1100"/>
                  </a:lnSpc>
                </a:pPr>
                <a:r>
                  <a:rPr kumimoji="1" lang="ja-JP" altLang="en-US"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　ダウンロードするためには、マイナ保険証の利用登録の手続きが必要です。</a:t>
                </a:r>
                <a:endParaRPr kumimoji="1" lang="en-US" altLang="ja-JP"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gn="just">
                  <a:lnSpc>
                    <a:spcPts val="1100"/>
                  </a:lnSpc>
                </a:pPr>
                <a:r>
                  <a:rPr kumimoji="1" lang="ja-JP" altLang="en-US"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資格情報のお知らせに記載されているＱ</a:t>
                </a:r>
                <a:r>
                  <a:rPr kumimoji="1" lang="en-US" altLang="ja-JP"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R</a:t>
                </a:r>
                <a:r>
                  <a:rPr kumimoji="1" lang="ja-JP" altLang="en-US"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コードから➊マイナポータルにログイン＞ ➋健康保険証を選択＞ ➌端末に保存ボタンを押下＞ ❹</a:t>
                </a:r>
                <a:r>
                  <a:rPr kumimoji="1" lang="en-US" altLang="ja-JP"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a:t>
                </a:r>
                <a:r>
                  <a:rPr kumimoji="1" lang="ja-JP" altLang="en-US"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医療保険の資格情報</a:t>
                </a:r>
                <a:r>
                  <a:rPr kumimoji="1" lang="en-US" altLang="ja-JP"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a:t>
                </a:r>
                <a:r>
                  <a:rPr kumimoji="1" lang="ja-JP" altLang="en-US"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をダウンロードしてください。</a:t>
                </a:r>
                <a:endParaRPr kumimoji="1" lang="en-US" altLang="ja-JP"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grpSp>
        <p:sp>
          <p:nvSpPr>
            <p:cNvPr id="97" name="四角形: 角を丸くする 96">
              <a:extLst>
                <a:ext uri="{FF2B5EF4-FFF2-40B4-BE49-F238E27FC236}">
                  <a16:creationId xmlns:a16="http://schemas.microsoft.com/office/drawing/2014/main" id="{927342F7-0780-48C2-AA5F-39F40D6101F4}"/>
                </a:ext>
              </a:extLst>
            </p:cNvPr>
            <p:cNvSpPr/>
            <p:nvPr/>
          </p:nvSpPr>
          <p:spPr>
            <a:xfrm>
              <a:off x="338810" y="8231301"/>
              <a:ext cx="2176203" cy="1064774"/>
            </a:xfrm>
            <a:prstGeom prst="roundRect">
              <a:avLst>
                <a:gd name="adj" fmla="val 6126"/>
              </a:avLst>
            </a:prstGeom>
            <a:solidFill>
              <a:schemeClr val="bg1">
                <a:lumMod val="85000"/>
                <a:alpha val="7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8" name="四角形: 角を丸くする 97">
              <a:extLst>
                <a:ext uri="{FF2B5EF4-FFF2-40B4-BE49-F238E27FC236}">
                  <a16:creationId xmlns:a16="http://schemas.microsoft.com/office/drawing/2014/main" id="{11DE716D-D61A-49CD-A193-EBD132F39B12}"/>
                </a:ext>
              </a:extLst>
            </p:cNvPr>
            <p:cNvSpPr/>
            <p:nvPr/>
          </p:nvSpPr>
          <p:spPr>
            <a:xfrm>
              <a:off x="2856928" y="8233287"/>
              <a:ext cx="3630232" cy="1065600"/>
            </a:xfrm>
            <a:prstGeom prst="roundRect">
              <a:avLst>
                <a:gd name="adj" fmla="val 2446"/>
              </a:avLst>
            </a:prstGeom>
            <a:solidFill>
              <a:schemeClr val="bg1">
                <a:lumMod val="85000"/>
                <a:alpha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テキスト ボックス 98">
              <a:extLst>
                <a:ext uri="{FF2B5EF4-FFF2-40B4-BE49-F238E27FC236}">
                  <a16:creationId xmlns:a16="http://schemas.microsoft.com/office/drawing/2014/main" id="{AE80F732-3289-4E0B-B0A2-854A0A38DEB3}"/>
                </a:ext>
              </a:extLst>
            </p:cNvPr>
            <p:cNvSpPr txBox="1"/>
            <p:nvPr/>
          </p:nvSpPr>
          <p:spPr>
            <a:xfrm>
              <a:off x="2842966" y="8317756"/>
              <a:ext cx="3692112" cy="343808"/>
            </a:xfrm>
            <a:prstGeom prst="roundRect">
              <a:avLst>
                <a:gd name="adj" fmla="val 3141"/>
              </a:avLst>
            </a:prstGeom>
            <a:noFill/>
          </p:spPr>
          <p:txBody>
            <a:bodyPr wrap="square" lIns="108000" tIns="108000" rIns="108000" bIns="108000" rtlCol="0" anchor="ctr">
              <a:spAutoFit/>
            </a:bodyPr>
            <a:lstStyle/>
            <a:p>
              <a:pPr algn="just">
                <a:lnSpc>
                  <a:spcPts val="1100"/>
                </a:lnSpc>
              </a:pPr>
              <a:r>
                <a:rPr kumimoji="1" lang="ja-JP" altLang="en-US" sz="900" b="1" kern="1000" dirty="0">
                  <a:solidFill>
                    <a:srgbClr val="05AC95"/>
                  </a:solidFill>
                  <a:latin typeface="BIZ UDPゴシック" panose="020B0400000000000000" pitchFamily="50" charset="-128"/>
                  <a:ea typeface="BIZ UDPゴシック" panose="020B0400000000000000" pitchFamily="50" charset="-128"/>
                </a:rPr>
                <a:t>マイナンバーカードの取得にご協力お願いします。</a:t>
              </a:r>
              <a:endParaRPr kumimoji="1" lang="en-US" altLang="ja-JP" sz="100" b="1"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100" name="テキスト ボックス 99">
              <a:extLst>
                <a:ext uri="{FF2B5EF4-FFF2-40B4-BE49-F238E27FC236}">
                  <a16:creationId xmlns:a16="http://schemas.microsoft.com/office/drawing/2014/main" id="{36DCF2F2-C6AC-4401-91EA-C2672D016DE9}"/>
                </a:ext>
              </a:extLst>
            </p:cNvPr>
            <p:cNvSpPr txBox="1"/>
            <p:nvPr/>
          </p:nvSpPr>
          <p:spPr>
            <a:xfrm>
              <a:off x="2870151" y="8515321"/>
              <a:ext cx="3678081" cy="769216"/>
            </a:xfrm>
            <a:prstGeom prst="roundRect">
              <a:avLst>
                <a:gd name="adj" fmla="val 3141"/>
              </a:avLst>
            </a:prstGeom>
            <a:noFill/>
          </p:spPr>
          <p:txBody>
            <a:bodyPr wrap="square" lIns="108000" tIns="108000" rIns="108000" bIns="108000" rtlCol="0" anchor="ctr">
              <a:spAutoFit/>
            </a:bodyPr>
            <a:lstStyle/>
            <a:p>
              <a:pPr algn="just">
                <a:lnSpc>
                  <a:spcPts val="1100"/>
                </a:lnSpc>
              </a:pPr>
              <a:r>
                <a:rPr kumimoji="1" lang="ja-JP" altLang="en-US"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　マイナ保険証を持つことは、加入者様本人にメリットがあるのはもちろん、社会的な課題となっている医療機関や薬局の事務負担を軽減することもできます。これからの日本の医療を守っていくためにも積極的にマイナ保険証に切り替えていただきますようお願いします。</a:t>
              </a:r>
              <a:endParaRPr kumimoji="1" lang="en-US" altLang="ja-JP"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cxnSp>
          <p:nvCxnSpPr>
            <p:cNvPr id="101" name="直線矢印コネクタ 100">
              <a:extLst>
                <a:ext uri="{FF2B5EF4-FFF2-40B4-BE49-F238E27FC236}">
                  <a16:creationId xmlns:a16="http://schemas.microsoft.com/office/drawing/2014/main" id="{8B68B0B7-28AC-4304-BE41-1E152F7E77B4}"/>
                </a:ext>
              </a:extLst>
            </p:cNvPr>
            <p:cNvCxnSpPr>
              <a:cxnSpLocks/>
            </p:cNvCxnSpPr>
            <p:nvPr/>
          </p:nvCxnSpPr>
          <p:spPr>
            <a:xfrm>
              <a:off x="2513938" y="8769461"/>
              <a:ext cx="326375" cy="0"/>
            </a:xfrm>
            <a:prstGeom prst="straightConnector1">
              <a:avLst/>
            </a:prstGeom>
            <a:ln w="25400">
              <a:solidFill>
                <a:srgbClr val="05AC95"/>
              </a:solidFill>
              <a:tailEnd type="triangle"/>
            </a:ln>
          </p:spPr>
          <p:style>
            <a:lnRef idx="1">
              <a:schemeClr val="accent1"/>
            </a:lnRef>
            <a:fillRef idx="0">
              <a:schemeClr val="accent1"/>
            </a:fillRef>
            <a:effectRef idx="0">
              <a:schemeClr val="accent1"/>
            </a:effectRef>
            <a:fontRef idx="minor">
              <a:schemeClr val="tx1"/>
            </a:fontRef>
          </p:style>
        </p:cxnSp>
        <p:sp>
          <p:nvSpPr>
            <p:cNvPr id="102" name="テキスト ボックス 101">
              <a:extLst>
                <a:ext uri="{FF2B5EF4-FFF2-40B4-BE49-F238E27FC236}">
                  <a16:creationId xmlns:a16="http://schemas.microsoft.com/office/drawing/2014/main" id="{21248E29-72FE-4F72-955E-A3DF1F5D1670}"/>
                </a:ext>
              </a:extLst>
            </p:cNvPr>
            <p:cNvSpPr txBox="1"/>
            <p:nvPr/>
          </p:nvSpPr>
          <p:spPr>
            <a:xfrm>
              <a:off x="2499063" y="8554005"/>
              <a:ext cx="394096" cy="200055"/>
            </a:xfrm>
            <a:prstGeom prst="rect">
              <a:avLst/>
            </a:prstGeom>
            <a:noFill/>
          </p:spPr>
          <p:txBody>
            <a:bodyPr wrap="square" rtlCol="0">
              <a:spAutoFit/>
            </a:bodyPr>
            <a:lstStyle/>
            <a:p>
              <a:r>
                <a:rPr kumimoji="1" lang="en-US" altLang="ja-JP" sz="700" dirty="0">
                  <a:solidFill>
                    <a:srgbClr val="05AC95"/>
                  </a:solidFill>
                </a:rPr>
                <a:t>Yes</a:t>
              </a:r>
              <a:endParaRPr kumimoji="1" lang="ja-JP" altLang="en-US" sz="700" dirty="0">
                <a:solidFill>
                  <a:srgbClr val="05AC95"/>
                </a:solidFill>
              </a:endParaRPr>
            </a:p>
          </p:txBody>
        </p:sp>
        <p:sp>
          <p:nvSpPr>
            <p:cNvPr id="104" name="テキスト ボックス 103">
              <a:extLst>
                <a:ext uri="{FF2B5EF4-FFF2-40B4-BE49-F238E27FC236}">
                  <a16:creationId xmlns:a16="http://schemas.microsoft.com/office/drawing/2014/main" id="{0BC12A69-A91E-46F5-9969-FD49387577B3}"/>
                </a:ext>
              </a:extLst>
            </p:cNvPr>
            <p:cNvSpPr txBox="1"/>
            <p:nvPr/>
          </p:nvSpPr>
          <p:spPr>
            <a:xfrm>
              <a:off x="337052" y="8551958"/>
              <a:ext cx="2155188" cy="343808"/>
            </a:xfrm>
            <a:prstGeom prst="roundRect">
              <a:avLst>
                <a:gd name="adj" fmla="val 3141"/>
              </a:avLst>
            </a:prstGeom>
            <a:noFill/>
          </p:spPr>
          <p:txBody>
            <a:bodyPr wrap="square" lIns="108000" tIns="108000" rIns="108000" bIns="108000" rtlCol="0" anchor="ctr">
              <a:spAutoFit/>
            </a:bodyPr>
            <a:lstStyle/>
            <a:p>
              <a:pPr>
                <a:lnSpc>
                  <a:spcPts val="1100"/>
                </a:lnSpc>
              </a:pPr>
              <a:r>
                <a:rPr kumimoji="1" lang="ja-JP" altLang="en-US" sz="900" b="1"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　マイナンバーカードを持っていない</a:t>
              </a:r>
              <a:endParaRPr kumimoji="1" lang="en-US" altLang="ja-JP" sz="900" b="1"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105" name="テキスト ボックス 104">
              <a:extLst>
                <a:ext uri="{FF2B5EF4-FFF2-40B4-BE49-F238E27FC236}">
                  <a16:creationId xmlns:a16="http://schemas.microsoft.com/office/drawing/2014/main" id="{5A280B72-37A4-4328-915E-215BC85FBF12}"/>
                </a:ext>
              </a:extLst>
            </p:cNvPr>
            <p:cNvSpPr txBox="1"/>
            <p:nvPr/>
          </p:nvSpPr>
          <p:spPr>
            <a:xfrm>
              <a:off x="2810630" y="8131601"/>
              <a:ext cx="1496406" cy="343808"/>
            </a:xfrm>
            <a:prstGeom prst="roundRect">
              <a:avLst>
                <a:gd name="adj" fmla="val 3141"/>
              </a:avLst>
            </a:prstGeom>
            <a:noFill/>
          </p:spPr>
          <p:txBody>
            <a:bodyPr wrap="square" lIns="108000" tIns="108000" rIns="108000" bIns="108000" rtlCol="0" anchor="ctr">
              <a:spAutoFit/>
            </a:bodyPr>
            <a:lstStyle/>
            <a:p>
              <a:pPr algn="just">
                <a:lnSpc>
                  <a:spcPts val="1100"/>
                </a:lnSpc>
              </a:pPr>
              <a:r>
                <a:rPr kumimoji="1" lang="en-US" altLang="ja-JP" sz="900" b="1" kern="1000" dirty="0">
                  <a:solidFill>
                    <a:srgbClr val="05AC95"/>
                  </a:solidFill>
                  <a:latin typeface="BIZ UDPゴシック" panose="020B0400000000000000" pitchFamily="50" charset="-128"/>
                  <a:ea typeface="BIZ UDPゴシック" panose="020B0400000000000000" pitchFamily="50" charset="-128"/>
                </a:rPr>
                <a:t>【</a:t>
              </a:r>
              <a:r>
                <a:rPr kumimoji="1" lang="ja-JP" altLang="en-US" sz="900" b="1" kern="1000" dirty="0">
                  <a:solidFill>
                    <a:srgbClr val="05AC95"/>
                  </a:solidFill>
                  <a:latin typeface="BIZ UDPゴシック" panose="020B0400000000000000" pitchFamily="50" charset="-128"/>
                  <a:ea typeface="BIZ UDPゴシック" panose="020B0400000000000000" pitchFamily="50" charset="-128"/>
                </a:rPr>
                <a:t>お願い</a:t>
              </a:r>
              <a:r>
                <a:rPr kumimoji="1" lang="en-US" altLang="ja-JP" sz="900" b="1" kern="1000" dirty="0">
                  <a:solidFill>
                    <a:srgbClr val="05AC95"/>
                  </a:solidFill>
                  <a:latin typeface="BIZ UDPゴシック" panose="020B0400000000000000" pitchFamily="50" charset="-128"/>
                  <a:ea typeface="BIZ UDPゴシック" panose="020B0400000000000000" pitchFamily="50" charset="-128"/>
                </a:rPr>
                <a:t>】</a:t>
              </a:r>
            </a:p>
          </p:txBody>
        </p:sp>
        <p:sp>
          <p:nvSpPr>
            <p:cNvPr id="107" name="テキスト ボックス 106">
              <a:extLst>
                <a:ext uri="{FF2B5EF4-FFF2-40B4-BE49-F238E27FC236}">
                  <a16:creationId xmlns:a16="http://schemas.microsoft.com/office/drawing/2014/main" id="{ACEAA718-F6E0-4508-BE0B-67BF05B22BCD}"/>
                </a:ext>
              </a:extLst>
            </p:cNvPr>
            <p:cNvSpPr txBox="1"/>
            <p:nvPr/>
          </p:nvSpPr>
          <p:spPr>
            <a:xfrm rot="21135135">
              <a:off x="189470" y="8075301"/>
              <a:ext cx="2561415" cy="362647"/>
            </a:xfrm>
            <a:prstGeom prst="roundRect">
              <a:avLst>
                <a:gd name="adj" fmla="val 3141"/>
              </a:avLst>
            </a:prstGeom>
            <a:noFill/>
          </p:spPr>
          <p:txBody>
            <a:bodyPr wrap="square" lIns="108000" tIns="108000" rIns="108000" bIns="108000" rtlCol="0" anchor="ctr">
              <a:spAutoFit/>
            </a:bodyPr>
            <a:lstStyle/>
            <a:p>
              <a:pPr algn="just">
                <a:lnSpc>
                  <a:spcPts val="1100"/>
                </a:lnSpc>
              </a:pPr>
              <a:r>
                <a:rPr kumimoji="1" lang="ja-JP" altLang="en-US" sz="1200" b="1" kern="1000" dirty="0">
                  <a:solidFill>
                    <a:srgbClr val="05AC95"/>
                  </a:solidFill>
                  <a:latin typeface="BIZ UDPゴシック" panose="020B0400000000000000" pitchFamily="50" charset="-128"/>
                  <a:ea typeface="BIZ UDPゴシック" panose="020B0400000000000000" pitchFamily="50" charset="-128"/>
                </a:rPr>
                <a:t>ステップ</a:t>
              </a:r>
              <a:r>
                <a:rPr kumimoji="1" lang="en-US" altLang="ja-JP" sz="1200" b="1" kern="1000" dirty="0">
                  <a:solidFill>
                    <a:srgbClr val="05AC95"/>
                  </a:solidFill>
                  <a:latin typeface="BIZ UDPゴシック" panose="020B0400000000000000" pitchFamily="50" charset="-128"/>
                  <a:ea typeface="BIZ UDPゴシック" panose="020B0400000000000000" pitchFamily="50" charset="-128"/>
                </a:rPr>
                <a:t>3</a:t>
              </a:r>
            </a:p>
          </p:txBody>
        </p:sp>
        <p:cxnSp>
          <p:nvCxnSpPr>
            <p:cNvPr id="108" name="直線矢印コネクタ 107">
              <a:extLst>
                <a:ext uri="{FF2B5EF4-FFF2-40B4-BE49-F238E27FC236}">
                  <a16:creationId xmlns:a16="http://schemas.microsoft.com/office/drawing/2014/main" id="{7AC1A84E-42DE-4419-B0FD-522560C03A2C}"/>
                </a:ext>
              </a:extLst>
            </p:cNvPr>
            <p:cNvCxnSpPr>
              <a:cxnSpLocks/>
            </p:cNvCxnSpPr>
            <p:nvPr/>
          </p:nvCxnSpPr>
          <p:spPr>
            <a:xfrm>
              <a:off x="1378506" y="8051301"/>
              <a:ext cx="0" cy="180000"/>
            </a:xfrm>
            <a:prstGeom prst="straightConnector1">
              <a:avLst/>
            </a:prstGeom>
            <a:ln w="254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9" name="テキスト ボックス 108">
              <a:extLst>
                <a:ext uri="{FF2B5EF4-FFF2-40B4-BE49-F238E27FC236}">
                  <a16:creationId xmlns:a16="http://schemas.microsoft.com/office/drawing/2014/main" id="{27E07C96-2F19-4BC3-95BC-22BC295610D1}"/>
                </a:ext>
              </a:extLst>
            </p:cNvPr>
            <p:cNvSpPr txBox="1"/>
            <p:nvPr/>
          </p:nvSpPr>
          <p:spPr>
            <a:xfrm rot="16200000">
              <a:off x="1228192" y="7927309"/>
              <a:ext cx="292388" cy="489562"/>
            </a:xfrm>
            <a:prstGeom prst="rect">
              <a:avLst/>
            </a:prstGeom>
            <a:noFill/>
          </p:spPr>
          <p:txBody>
            <a:bodyPr vert="eaVert" wrap="square" rtlCol="0">
              <a:spAutoFit/>
            </a:bodyPr>
            <a:lstStyle/>
            <a:p>
              <a:r>
                <a:rPr kumimoji="1" lang="en-US" altLang="ja-JP" sz="700" dirty="0">
                  <a:solidFill>
                    <a:schemeClr val="tx1">
                      <a:lumMod val="65000"/>
                      <a:lumOff val="35000"/>
                    </a:schemeClr>
                  </a:solidFill>
                </a:rPr>
                <a:t>NO</a:t>
              </a:r>
              <a:endParaRPr kumimoji="1" lang="ja-JP" altLang="en-US" sz="700" dirty="0">
                <a:solidFill>
                  <a:schemeClr val="tx1">
                    <a:lumMod val="65000"/>
                    <a:lumOff val="35000"/>
                  </a:schemeClr>
                </a:solidFill>
              </a:endParaRPr>
            </a:p>
          </p:txBody>
        </p:sp>
      </p:grpSp>
      <p:sp>
        <p:nvSpPr>
          <p:cNvPr id="111" name="正方形/長方形 110">
            <a:extLst>
              <a:ext uri="{FF2B5EF4-FFF2-40B4-BE49-F238E27FC236}">
                <a16:creationId xmlns:a16="http://schemas.microsoft.com/office/drawing/2014/main" id="{67FBBFA3-FFB7-4E85-90B4-3142BC2731A3}"/>
              </a:ext>
            </a:extLst>
          </p:cNvPr>
          <p:cNvSpPr/>
          <p:nvPr/>
        </p:nvSpPr>
        <p:spPr>
          <a:xfrm>
            <a:off x="2010766" y="2779333"/>
            <a:ext cx="4464000" cy="95250"/>
          </a:xfrm>
          <a:prstGeom prst="rect">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a:extLst>
              <a:ext uri="{FF2B5EF4-FFF2-40B4-BE49-F238E27FC236}">
                <a16:creationId xmlns:a16="http://schemas.microsoft.com/office/drawing/2014/main" id="{F8554190-E921-4F47-A484-A2099BC9A0D9}"/>
              </a:ext>
            </a:extLst>
          </p:cNvPr>
          <p:cNvSpPr/>
          <p:nvPr/>
        </p:nvSpPr>
        <p:spPr>
          <a:xfrm>
            <a:off x="532890" y="3075710"/>
            <a:ext cx="4212000" cy="95250"/>
          </a:xfrm>
          <a:prstGeom prst="rect">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23F7E9BC-ED2A-48C4-94D8-2E1BB261AC55}"/>
              </a:ext>
            </a:extLst>
          </p:cNvPr>
          <p:cNvSpPr txBox="1"/>
          <p:nvPr/>
        </p:nvSpPr>
        <p:spPr>
          <a:xfrm>
            <a:off x="101600" y="2215630"/>
            <a:ext cx="6857999" cy="2500428"/>
          </a:xfrm>
          <a:prstGeom prst="rect">
            <a:avLst/>
          </a:prstGeom>
          <a:noFill/>
        </p:spPr>
        <p:txBody>
          <a:bodyPr wrap="square" rtlCol="0">
            <a:spAutoFit/>
          </a:bodyPr>
          <a:lstStyle/>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資格情報のお知らせは、保険給付の申請時などに用いる </a:t>
            </a:r>
            <a:r>
              <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rPr>
              <a:t>『</a:t>
            </a: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記号・番号・枝番</a:t>
            </a:r>
            <a:r>
              <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rPr>
              <a:t>』</a:t>
            </a: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をお知らせする通知です。</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endParaRPr kumimoji="1" lang="en-US" altLang="ja-JP" sz="5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資格情報のお知らせで、医療機関等の窓口でマイナ保険証の読み取りができないなど例外的な場合に</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マイナンバーカードと共に提示することで保険診療を受けることができます。</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通知の右下のカードを切り離して携帯いただきますようお願いします。ただし、スマートフォンなどをお持ちの</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場合は、端末にマイナポータルから </a:t>
            </a:r>
            <a:r>
              <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rPr>
              <a:t>『</a:t>
            </a: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医療保険の資格情報</a:t>
            </a:r>
            <a:r>
              <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rPr>
              <a:t>』 </a:t>
            </a: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をダウンロードしておくことで代用可能です。</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（詳細は、留意点➋のフローチャートでご確認ください。）</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endParaRPr kumimoji="1" lang="en-US" altLang="ja-JP" sz="5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highlight>
                  <a:srgbClr val="C0C0C0"/>
                </a:highlight>
                <a:latin typeface="Meiryo UI" panose="020B0604030504040204" pitchFamily="50" charset="-128"/>
                <a:ea typeface="Meiryo UI" panose="020B0604030504040204" pitchFamily="50" charset="-128"/>
              </a:rPr>
              <a:t>・ 　資格情報のお知らせは、加入者様の資格情報の登録が完了し、マイナ保険証での受診が可能となった</a:t>
            </a:r>
            <a:endParaRPr kumimoji="1" lang="en-US" altLang="ja-JP" sz="1200" dirty="0">
              <a:solidFill>
                <a:schemeClr val="tx1">
                  <a:lumMod val="65000"/>
                  <a:lumOff val="35000"/>
                </a:schemeClr>
              </a:solidFill>
              <a:highlight>
                <a:srgbClr val="C0C0C0"/>
              </a:highlight>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a:t>
            </a:r>
            <a:r>
              <a:rPr kumimoji="1" lang="ja-JP" altLang="en-US" sz="1200" dirty="0">
                <a:solidFill>
                  <a:schemeClr val="tx1">
                    <a:lumMod val="65000"/>
                    <a:lumOff val="35000"/>
                  </a:schemeClr>
                </a:solidFill>
                <a:highlight>
                  <a:srgbClr val="C0C0C0"/>
                </a:highlight>
                <a:latin typeface="Meiryo UI" panose="020B0604030504040204" pitchFamily="50" charset="-128"/>
                <a:ea typeface="Meiryo UI" panose="020B0604030504040204" pitchFamily="50" charset="-128"/>
              </a:rPr>
              <a:t>ことをお知らせする通知です。</a:t>
            </a:r>
            <a:endParaRPr kumimoji="1" lang="en-US" altLang="ja-JP" sz="1200" dirty="0">
              <a:solidFill>
                <a:schemeClr val="tx1">
                  <a:lumMod val="65000"/>
                  <a:lumOff val="35000"/>
                </a:schemeClr>
              </a:solidFill>
              <a:highlight>
                <a:srgbClr val="C0C0C0"/>
              </a:highlight>
              <a:latin typeface="Meiryo UI" panose="020B0604030504040204" pitchFamily="50" charset="-128"/>
              <a:ea typeface="Meiryo UI" panose="020B0604030504040204" pitchFamily="50" charset="-128"/>
            </a:endParaRPr>
          </a:p>
        </p:txBody>
      </p:sp>
      <p:pic>
        <p:nvPicPr>
          <p:cNvPr id="2" name="図 1">
            <a:extLst>
              <a:ext uri="{FF2B5EF4-FFF2-40B4-BE49-F238E27FC236}">
                <a16:creationId xmlns:a16="http://schemas.microsoft.com/office/drawing/2014/main" id="{D6C03715-519B-47FC-936B-5F7D991D5765}"/>
              </a:ext>
            </a:extLst>
          </p:cNvPr>
          <p:cNvPicPr>
            <a:picLocks noChangeAspect="1"/>
          </p:cNvPicPr>
          <p:nvPr/>
        </p:nvPicPr>
        <p:blipFill>
          <a:blip r:embed="rId6"/>
          <a:stretch>
            <a:fillRect/>
          </a:stretch>
        </p:blipFill>
        <p:spPr>
          <a:xfrm>
            <a:off x="1895865" y="7614836"/>
            <a:ext cx="790575" cy="504825"/>
          </a:xfrm>
          <a:prstGeom prst="rect">
            <a:avLst/>
          </a:prstGeom>
        </p:spPr>
      </p:pic>
      <p:pic>
        <p:nvPicPr>
          <p:cNvPr id="54" name="図 53">
            <a:extLst>
              <a:ext uri="{FF2B5EF4-FFF2-40B4-BE49-F238E27FC236}">
                <a16:creationId xmlns:a16="http://schemas.microsoft.com/office/drawing/2014/main" id="{DEBFEDCC-0AEE-4875-BF3D-9F83E7D294F7}"/>
              </a:ext>
            </a:extLst>
          </p:cNvPr>
          <p:cNvPicPr>
            <a:picLocks noChangeAspect="1"/>
          </p:cNvPicPr>
          <p:nvPr/>
        </p:nvPicPr>
        <p:blipFill>
          <a:blip r:embed="rId6"/>
          <a:stretch>
            <a:fillRect/>
          </a:stretch>
        </p:blipFill>
        <p:spPr>
          <a:xfrm>
            <a:off x="1895865" y="8819315"/>
            <a:ext cx="790575" cy="504825"/>
          </a:xfrm>
          <a:prstGeom prst="rect">
            <a:avLst/>
          </a:prstGeom>
        </p:spPr>
      </p:pic>
      <p:sp>
        <p:nvSpPr>
          <p:cNvPr id="3" name="乗算記号 2">
            <a:extLst>
              <a:ext uri="{FF2B5EF4-FFF2-40B4-BE49-F238E27FC236}">
                <a16:creationId xmlns:a16="http://schemas.microsoft.com/office/drawing/2014/main" id="{37D90825-AD0C-4949-B58C-EA00091F19EC}"/>
              </a:ext>
            </a:extLst>
          </p:cNvPr>
          <p:cNvSpPr/>
          <p:nvPr/>
        </p:nvSpPr>
        <p:spPr>
          <a:xfrm>
            <a:off x="2064075" y="8843167"/>
            <a:ext cx="495122" cy="467610"/>
          </a:xfrm>
          <a:prstGeom prst="mathMultiply">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吹き出し: 折線 (枠付き、強調線付き) 4">
            <a:extLst>
              <a:ext uri="{FF2B5EF4-FFF2-40B4-BE49-F238E27FC236}">
                <a16:creationId xmlns:a16="http://schemas.microsoft.com/office/drawing/2014/main" id="{DF6AC3B9-F275-44B9-9350-7B1FB778C88D}"/>
              </a:ext>
            </a:extLst>
          </p:cNvPr>
          <p:cNvSpPr/>
          <p:nvPr/>
        </p:nvSpPr>
        <p:spPr>
          <a:xfrm>
            <a:off x="2776575" y="4478309"/>
            <a:ext cx="3397250" cy="179544"/>
          </a:xfrm>
          <a:prstGeom prst="accentBorderCallout2">
            <a:avLst>
              <a:gd name="adj1" fmla="val 60123"/>
              <a:gd name="adj2" fmla="val -3402"/>
              <a:gd name="adj3" fmla="val 60123"/>
              <a:gd name="adj4" fmla="val -8037"/>
              <a:gd name="adj5" fmla="val -46055"/>
              <a:gd name="adj6" fmla="val -14580"/>
            </a:avLst>
          </a:prstGeom>
          <a:solidFill>
            <a:srgbClr val="FFFF0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chemeClr val="accent1">
                    <a:lumMod val="50000"/>
                  </a:schemeClr>
                </a:solidFill>
                <a:latin typeface="Meiryo UI" panose="020B0604030504040204" pitchFamily="50" charset="-128"/>
                <a:ea typeface="Meiryo UI" panose="020B0604030504040204" pitchFamily="50" charset="-128"/>
              </a:rPr>
              <a:t>資格情報のお知らせでデータ登録のお知らせをしない場合は、削除してください。</a:t>
            </a:r>
          </a:p>
        </p:txBody>
      </p:sp>
      <p:cxnSp>
        <p:nvCxnSpPr>
          <p:cNvPr id="57" name="直線コネクタ 56">
            <a:extLst>
              <a:ext uri="{FF2B5EF4-FFF2-40B4-BE49-F238E27FC236}">
                <a16:creationId xmlns:a16="http://schemas.microsoft.com/office/drawing/2014/main" id="{D6CDA9F7-E9E5-45AA-B2B1-D017A4FE8703}"/>
              </a:ext>
            </a:extLst>
          </p:cNvPr>
          <p:cNvCxnSpPr/>
          <p:nvPr/>
        </p:nvCxnSpPr>
        <p:spPr>
          <a:xfrm>
            <a:off x="202075" y="1119349"/>
            <a:ext cx="522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5831825"/>
      </p:ext>
    </p:extLst>
  </p:cSld>
  <p:clrMapOvr>
    <a:masterClrMapping/>
  </p:clrMapOvr>
  <p:extLst mod="1"/>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1050</Words>
  <Application>Microsoft Office PowerPoint</Application>
  <PresentationFormat>A4 210 x 297 mm</PresentationFormat>
  <Paragraphs>94</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2024-11-29T07:51:33Z</dcterms:created>
  <dcterms:modified xsi:type="dcterms:W3CDTF">2024-12-02T08:52:23Z</dcterms:modified>
</cp:coreProperties>
</file>