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
  </p:notesMasterIdLst>
  <p:handoutMasterIdLst>
    <p:handoutMasterId r:id="rId5"/>
  </p:handoutMasterIdLst>
  <p:sldIdLst>
    <p:sldId id="258" r:id="rId2"/>
    <p:sldId id="259"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健康保険組合連合会" initials="K" lastIdx="2" clrIdx="0">
    <p:extLst>
      <p:ext uri="{19B8F6BF-5375-455C-9EA6-DF929625EA0E}">
        <p15:presenceInfo xmlns:p15="http://schemas.microsoft.com/office/powerpoint/2012/main" userId="健康保険組合連合会"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74A"/>
    <a:srgbClr val="05AC95"/>
    <a:srgbClr val="FFF9A9"/>
    <a:srgbClr val="FFE100"/>
    <a:srgbClr val="FFCC66"/>
    <a:srgbClr val="F6AB9C"/>
    <a:srgbClr val="FFFFCC"/>
    <a:srgbClr val="E5E8E6"/>
    <a:srgbClr val="F0765C"/>
    <a:srgbClr val="CDEE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35" autoAdjust="0"/>
    <p:restoredTop sz="94660" autoAdjust="0"/>
  </p:normalViewPr>
  <p:slideViewPr>
    <p:cSldViewPr snapToGrid="0">
      <p:cViewPr>
        <p:scale>
          <a:sx n="125" d="100"/>
          <a:sy n="125" d="100"/>
        </p:scale>
        <p:origin x="85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2724"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F086E-D8FA-47CF-8F31-0807DACCAD0E}" type="doc">
      <dgm:prSet loTypeId="urn:microsoft.com/office/officeart/2005/8/layout/process1" loCatId="process" qsTypeId="urn:microsoft.com/office/officeart/2005/8/quickstyle/simple1" qsCatId="simple" csTypeId="urn:microsoft.com/office/officeart/2005/8/colors/accent3_1" csCatId="accent3" phldr="1"/>
      <dgm:spPr/>
    </dgm:pt>
    <dgm:pt modelId="{AE5526A7-6746-4840-BF18-AE18EBE76D98}">
      <dgm:prSet phldrT="[テキスト]" custT="1"/>
      <dgm:spPr/>
      <dgm:t>
        <a:bodyPr anchor="ctr"/>
        <a:lstStyle/>
        <a:p>
          <a:pPr algn="ct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②本人確認</a:t>
          </a:r>
        </a:p>
      </dgm:t>
    </dgm:pt>
    <dgm:pt modelId="{AB18CF66-8F87-41F9-A196-2768BC78ABC0}" type="parTrans" cxnId="{EA4FF69C-0C17-41D3-B0E0-B8050618D279}">
      <dgm:prSet/>
      <dgm:spPr/>
      <dgm:t>
        <a:bodyPr/>
        <a:lstStyle/>
        <a:p>
          <a:pPr algn="ctr"/>
          <a:endParaRPr kumimoji="1" lang="ja-JP" altLang="en-US"/>
        </a:p>
      </dgm:t>
    </dgm:pt>
    <dgm:pt modelId="{05E259F2-9EC1-43A3-9BB9-ADA745E2777B}" type="sibTrans" cxnId="{EA4FF69C-0C17-41D3-B0E0-B8050618D279}">
      <dgm:prSet/>
      <dgm:spPr>
        <a:solidFill>
          <a:schemeClr val="tx1">
            <a:lumMod val="65000"/>
            <a:lumOff val="35000"/>
          </a:schemeClr>
        </a:solidFill>
      </dgm:spPr>
      <dgm:t>
        <a:bodyPr/>
        <a:lstStyle/>
        <a:p>
          <a:pPr algn="ctr"/>
          <a:endParaRPr kumimoji="1" lang="ja-JP" altLang="en-US">
            <a:solidFill>
              <a:schemeClr val="tx1"/>
            </a:solidFill>
          </a:endParaRPr>
        </a:p>
      </dgm:t>
    </dgm:pt>
    <dgm:pt modelId="{049EF9AA-75D9-4F13-A03E-50DC01CD8734}">
      <dgm:prSet phldrT="[テキスト]" custT="1"/>
      <dgm:spPr/>
      <dgm:t>
        <a:bodyPr anchor="ctr"/>
        <a:lstStyle/>
        <a:p>
          <a:pPr algn="ct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③同意</a:t>
          </a:r>
        </a:p>
      </dgm:t>
    </dgm:pt>
    <dgm:pt modelId="{29BDC70D-105E-4777-B3D7-02A287129EAC}" type="parTrans" cxnId="{E9011DF3-48DD-4A4E-9757-141591DC2F47}">
      <dgm:prSet/>
      <dgm:spPr/>
      <dgm:t>
        <a:bodyPr/>
        <a:lstStyle/>
        <a:p>
          <a:pPr algn="ctr"/>
          <a:endParaRPr kumimoji="1" lang="ja-JP" altLang="en-US"/>
        </a:p>
      </dgm:t>
    </dgm:pt>
    <dgm:pt modelId="{D1B530F6-DF36-4E83-816D-63F315332F55}" type="sibTrans" cxnId="{E9011DF3-48DD-4A4E-9757-141591DC2F47}">
      <dgm:prSet/>
      <dgm:spPr>
        <a:solidFill>
          <a:schemeClr val="tx1">
            <a:lumMod val="65000"/>
            <a:lumOff val="35000"/>
          </a:schemeClr>
        </a:solidFill>
      </dgm:spPr>
      <dgm:t>
        <a:bodyPr/>
        <a:lstStyle/>
        <a:p>
          <a:pPr algn="ctr"/>
          <a:endParaRPr kumimoji="1" lang="ja-JP" altLang="en-US">
            <a:solidFill>
              <a:schemeClr val="tx1"/>
            </a:solidFill>
          </a:endParaRPr>
        </a:p>
      </dgm:t>
    </dgm:pt>
    <dgm:pt modelId="{CFD920AB-BA70-4199-9A98-3F8E76B0B8B3}">
      <dgm:prSet phldrT="[テキスト]" custT="1"/>
      <dgm:spPr/>
      <dgm:t>
        <a:bodyPr anchor="ctr"/>
        <a:lstStyle/>
        <a:p>
          <a:pPr algn="ct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①カード読み取り</a:t>
          </a:r>
        </a:p>
      </dgm:t>
    </dgm:pt>
    <dgm:pt modelId="{DE63310E-BC02-4A9A-A30B-48E5FA944918}" type="sibTrans" cxnId="{F007E16D-59CE-49FE-8542-A2B35F29FEC4}">
      <dgm:prSet/>
      <dgm:spPr>
        <a:solidFill>
          <a:schemeClr val="tx1">
            <a:lumMod val="65000"/>
            <a:lumOff val="35000"/>
          </a:schemeClr>
        </a:solidFill>
      </dgm:spPr>
      <dgm:t>
        <a:bodyPr/>
        <a:lstStyle/>
        <a:p>
          <a:pPr algn="ctr"/>
          <a:endParaRPr kumimoji="1" lang="ja-JP" altLang="en-US">
            <a:solidFill>
              <a:schemeClr val="tx1"/>
            </a:solidFill>
          </a:endParaRPr>
        </a:p>
      </dgm:t>
    </dgm:pt>
    <dgm:pt modelId="{61FD45BA-411D-452D-B37B-A38A9E68A802}" type="parTrans" cxnId="{F007E16D-59CE-49FE-8542-A2B35F29FEC4}">
      <dgm:prSet/>
      <dgm:spPr/>
      <dgm:t>
        <a:bodyPr/>
        <a:lstStyle/>
        <a:p>
          <a:pPr algn="ctr"/>
          <a:endParaRPr kumimoji="1" lang="ja-JP" altLang="en-US"/>
        </a:p>
      </dgm:t>
    </dgm:pt>
    <dgm:pt modelId="{807EC998-3DED-4801-A6D1-F8ACDEE78FF1}">
      <dgm:prSet phldrT="[テキスト]" custT="1"/>
      <dgm:spPr/>
      <dgm:t>
        <a:bodyPr anchor="ctr"/>
        <a:lstStyle/>
        <a:p>
          <a:pPr algn="ct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④完了</a:t>
          </a:r>
        </a:p>
      </dgm:t>
    </dgm:pt>
    <dgm:pt modelId="{99CDF374-9AB8-4339-A23F-A0F69C8612F6}" type="parTrans" cxnId="{CC7930E3-94C4-4B11-8905-C95E2FFBC441}">
      <dgm:prSet/>
      <dgm:spPr/>
      <dgm:t>
        <a:bodyPr/>
        <a:lstStyle/>
        <a:p>
          <a:pPr algn="ctr"/>
          <a:endParaRPr kumimoji="1" lang="ja-JP" altLang="en-US"/>
        </a:p>
      </dgm:t>
    </dgm:pt>
    <dgm:pt modelId="{EEF0165E-2351-468A-B29B-F4E2AC77C613}" type="sibTrans" cxnId="{CC7930E3-94C4-4B11-8905-C95E2FFBC441}">
      <dgm:prSet/>
      <dgm:spPr/>
      <dgm:t>
        <a:bodyPr/>
        <a:lstStyle/>
        <a:p>
          <a:pPr algn="ctr"/>
          <a:endParaRPr kumimoji="1" lang="ja-JP" altLang="en-US"/>
        </a:p>
      </dgm:t>
    </dgm:pt>
    <dgm:pt modelId="{DC5B5E20-DE56-4F14-85BA-E98818C97942}" type="pres">
      <dgm:prSet presAssocID="{767F086E-D8FA-47CF-8F31-0807DACCAD0E}" presName="Name0" presStyleCnt="0">
        <dgm:presLayoutVars>
          <dgm:dir/>
          <dgm:resizeHandles val="exact"/>
        </dgm:presLayoutVars>
      </dgm:prSet>
      <dgm:spPr/>
    </dgm:pt>
    <dgm:pt modelId="{576EC666-137D-4986-9ACD-E332595A2C81}" type="pres">
      <dgm:prSet presAssocID="{CFD920AB-BA70-4199-9A98-3F8E76B0B8B3}" presName="node" presStyleLbl="node1" presStyleIdx="0" presStyleCnt="4">
        <dgm:presLayoutVars>
          <dgm:bulletEnabled val="1"/>
        </dgm:presLayoutVars>
      </dgm:prSet>
      <dgm:spPr/>
      <dgm:t>
        <a:bodyPr/>
        <a:lstStyle/>
        <a:p>
          <a:endParaRPr kumimoji="1" lang="ja-JP" altLang="en-US"/>
        </a:p>
      </dgm:t>
    </dgm:pt>
    <dgm:pt modelId="{5444042E-9B71-48AC-BBB9-47C59E6F69D2}" type="pres">
      <dgm:prSet presAssocID="{DE63310E-BC02-4A9A-A30B-48E5FA944918}" presName="sibTrans" presStyleLbl="sibTrans2D1" presStyleIdx="0" presStyleCnt="3"/>
      <dgm:spPr/>
      <dgm:t>
        <a:bodyPr/>
        <a:lstStyle/>
        <a:p>
          <a:endParaRPr kumimoji="1" lang="ja-JP" altLang="en-US"/>
        </a:p>
      </dgm:t>
    </dgm:pt>
    <dgm:pt modelId="{251E16D2-52AE-4E9C-B5E6-D8220B226B7B}" type="pres">
      <dgm:prSet presAssocID="{DE63310E-BC02-4A9A-A30B-48E5FA944918}" presName="connectorText" presStyleLbl="sibTrans2D1" presStyleIdx="0" presStyleCnt="3"/>
      <dgm:spPr/>
      <dgm:t>
        <a:bodyPr/>
        <a:lstStyle/>
        <a:p>
          <a:endParaRPr kumimoji="1" lang="ja-JP" altLang="en-US"/>
        </a:p>
      </dgm:t>
    </dgm:pt>
    <dgm:pt modelId="{12176020-A748-4539-8900-6548D66BEF12}" type="pres">
      <dgm:prSet presAssocID="{AE5526A7-6746-4840-BF18-AE18EBE76D98}" presName="node" presStyleLbl="node1" presStyleIdx="1" presStyleCnt="4">
        <dgm:presLayoutVars>
          <dgm:bulletEnabled val="1"/>
        </dgm:presLayoutVars>
      </dgm:prSet>
      <dgm:spPr/>
      <dgm:t>
        <a:bodyPr/>
        <a:lstStyle/>
        <a:p>
          <a:endParaRPr kumimoji="1" lang="ja-JP" altLang="en-US"/>
        </a:p>
      </dgm:t>
    </dgm:pt>
    <dgm:pt modelId="{2F8B87C2-C434-47A8-87A8-3A45C2AC6F40}" type="pres">
      <dgm:prSet presAssocID="{05E259F2-9EC1-43A3-9BB9-ADA745E2777B}" presName="sibTrans" presStyleLbl="sibTrans2D1" presStyleIdx="1" presStyleCnt="3"/>
      <dgm:spPr/>
      <dgm:t>
        <a:bodyPr/>
        <a:lstStyle/>
        <a:p>
          <a:endParaRPr kumimoji="1" lang="ja-JP" altLang="en-US"/>
        </a:p>
      </dgm:t>
    </dgm:pt>
    <dgm:pt modelId="{7C7B5E6B-2BCF-4BF5-9013-3FBA7FCB94E3}" type="pres">
      <dgm:prSet presAssocID="{05E259F2-9EC1-43A3-9BB9-ADA745E2777B}" presName="connectorText" presStyleLbl="sibTrans2D1" presStyleIdx="1" presStyleCnt="3"/>
      <dgm:spPr/>
      <dgm:t>
        <a:bodyPr/>
        <a:lstStyle/>
        <a:p>
          <a:endParaRPr kumimoji="1" lang="ja-JP" altLang="en-US"/>
        </a:p>
      </dgm:t>
    </dgm:pt>
    <dgm:pt modelId="{20EA036D-5533-4C02-B13C-893941F674EC}" type="pres">
      <dgm:prSet presAssocID="{049EF9AA-75D9-4F13-A03E-50DC01CD8734}" presName="node" presStyleLbl="node1" presStyleIdx="2" presStyleCnt="4">
        <dgm:presLayoutVars>
          <dgm:bulletEnabled val="1"/>
        </dgm:presLayoutVars>
      </dgm:prSet>
      <dgm:spPr/>
      <dgm:t>
        <a:bodyPr/>
        <a:lstStyle/>
        <a:p>
          <a:endParaRPr kumimoji="1" lang="ja-JP" altLang="en-US"/>
        </a:p>
      </dgm:t>
    </dgm:pt>
    <dgm:pt modelId="{2B27985B-612D-47AA-A1B8-5318F3E02F40}" type="pres">
      <dgm:prSet presAssocID="{D1B530F6-DF36-4E83-816D-63F315332F55}" presName="sibTrans" presStyleLbl="sibTrans2D1" presStyleIdx="2" presStyleCnt="3"/>
      <dgm:spPr/>
      <dgm:t>
        <a:bodyPr/>
        <a:lstStyle/>
        <a:p>
          <a:endParaRPr kumimoji="1" lang="ja-JP" altLang="en-US"/>
        </a:p>
      </dgm:t>
    </dgm:pt>
    <dgm:pt modelId="{E36B8320-C7F5-418B-AA7E-1F8529B38608}" type="pres">
      <dgm:prSet presAssocID="{D1B530F6-DF36-4E83-816D-63F315332F55}" presName="connectorText" presStyleLbl="sibTrans2D1" presStyleIdx="2" presStyleCnt="3"/>
      <dgm:spPr/>
      <dgm:t>
        <a:bodyPr/>
        <a:lstStyle/>
        <a:p>
          <a:endParaRPr kumimoji="1" lang="ja-JP" altLang="en-US"/>
        </a:p>
      </dgm:t>
    </dgm:pt>
    <dgm:pt modelId="{9DC7F633-A08C-4503-BCE5-19F3D627D9E2}" type="pres">
      <dgm:prSet presAssocID="{807EC998-3DED-4801-A6D1-F8ACDEE78FF1}" presName="node" presStyleLbl="node1" presStyleIdx="3" presStyleCnt="4">
        <dgm:presLayoutVars>
          <dgm:bulletEnabled val="1"/>
        </dgm:presLayoutVars>
      </dgm:prSet>
      <dgm:spPr/>
      <dgm:t>
        <a:bodyPr/>
        <a:lstStyle/>
        <a:p>
          <a:endParaRPr kumimoji="1" lang="ja-JP" altLang="en-US"/>
        </a:p>
      </dgm:t>
    </dgm:pt>
  </dgm:ptLst>
  <dgm:cxnLst>
    <dgm:cxn modelId="{EA4FF69C-0C17-41D3-B0E0-B8050618D279}" srcId="{767F086E-D8FA-47CF-8F31-0807DACCAD0E}" destId="{AE5526A7-6746-4840-BF18-AE18EBE76D98}" srcOrd="1" destOrd="0" parTransId="{AB18CF66-8F87-41F9-A196-2768BC78ABC0}" sibTransId="{05E259F2-9EC1-43A3-9BB9-ADA745E2777B}"/>
    <dgm:cxn modelId="{E9011DF3-48DD-4A4E-9757-141591DC2F47}" srcId="{767F086E-D8FA-47CF-8F31-0807DACCAD0E}" destId="{049EF9AA-75D9-4F13-A03E-50DC01CD8734}" srcOrd="2" destOrd="0" parTransId="{29BDC70D-105E-4777-B3D7-02A287129EAC}" sibTransId="{D1B530F6-DF36-4E83-816D-63F315332F55}"/>
    <dgm:cxn modelId="{F007E16D-59CE-49FE-8542-A2B35F29FEC4}" srcId="{767F086E-D8FA-47CF-8F31-0807DACCAD0E}" destId="{CFD920AB-BA70-4199-9A98-3F8E76B0B8B3}" srcOrd="0" destOrd="0" parTransId="{61FD45BA-411D-452D-B37B-A38A9E68A802}" sibTransId="{DE63310E-BC02-4A9A-A30B-48E5FA944918}"/>
    <dgm:cxn modelId="{E1980F44-CF9B-41CD-9BA6-87508854B65C}" type="presOf" srcId="{AE5526A7-6746-4840-BF18-AE18EBE76D98}" destId="{12176020-A748-4539-8900-6548D66BEF12}" srcOrd="0" destOrd="0" presId="urn:microsoft.com/office/officeart/2005/8/layout/process1"/>
    <dgm:cxn modelId="{B724FD73-2DE9-40A2-993B-086AD19D91AE}" type="presOf" srcId="{05E259F2-9EC1-43A3-9BB9-ADA745E2777B}" destId="{7C7B5E6B-2BCF-4BF5-9013-3FBA7FCB94E3}" srcOrd="1" destOrd="0" presId="urn:microsoft.com/office/officeart/2005/8/layout/process1"/>
    <dgm:cxn modelId="{C069886E-5F19-4A5D-8960-E31B9E78C6F7}" type="presOf" srcId="{049EF9AA-75D9-4F13-A03E-50DC01CD8734}" destId="{20EA036D-5533-4C02-B13C-893941F674EC}" srcOrd="0" destOrd="0" presId="urn:microsoft.com/office/officeart/2005/8/layout/process1"/>
    <dgm:cxn modelId="{CC7930E3-94C4-4B11-8905-C95E2FFBC441}" srcId="{767F086E-D8FA-47CF-8F31-0807DACCAD0E}" destId="{807EC998-3DED-4801-A6D1-F8ACDEE78FF1}" srcOrd="3" destOrd="0" parTransId="{99CDF374-9AB8-4339-A23F-A0F69C8612F6}" sibTransId="{EEF0165E-2351-468A-B29B-F4E2AC77C613}"/>
    <dgm:cxn modelId="{4445BA8D-51AF-423A-98B6-12D9C1476429}" type="presOf" srcId="{CFD920AB-BA70-4199-9A98-3F8E76B0B8B3}" destId="{576EC666-137D-4986-9ACD-E332595A2C81}" srcOrd="0" destOrd="0" presId="urn:microsoft.com/office/officeart/2005/8/layout/process1"/>
    <dgm:cxn modelId="{453F5592-E979-4461-9ED1-8CCF5A140C75}" type="presOf" srcId="{DE63310E-BC02-4A9A-A30B-48E5FA944918}" destId="{251E16D2-52AE-4E9C-B5E6-D8220B226B7B}" srcOrd="1" destOrd="0" presId="urn:microsoft.com/office/officeart/2005/8/layout/process1"/>
    <dgm:cxn modelId="{F95AF452-6464-4E8A-9E25-334A5F2D7C04}" type="presOf" srcId="{D1B530F6-DF36-4E83-816D-63F315332F55}" destId="{E36B8320-C7F5-418B-AA7E-1F8529B38608}" srcOrd="1" destOrd="0" presId="urn:microsoft.com/office/officeart/2005/8/layout/process1"/>
    <dgm:cxn modelId="{085C0D5C-DD24-411D-A4BA-80DE92B17D8C}" type="presOf" srcId="{767F086E-D8FA-47CF-8F31-0807DACCAD0E}" destId="{DC5B5E20-DE56-4F14-85BA-E98818C97942}" srcOrd="0" destOrd="0" presId="urn:microsoft.com/office/officeart/2005/8/layout/process1"/>
    <dgm:cxn modelId="{679F0D75-1FB9-452A-9E80-9E1A4DF83BEB}" type="presOf" srcId="{807EC998-3DED-4801-A6D1-F8ACDEE78FF1}" destId="{9DC7F633-A08C-4503-BCE5-19F3D627D9E2}" srcOrd="0" destOrd="0" presId="urn:microsoft.com/office/officeart/2005/8/layout/process1"/>
    <dgm:cxn modelId="{B56F28D9-9507-46FB-AA3A-EDEEC7EF728E}" type="presOf" srcId="{D1B530F6-DF36-4E83-816D-63F315332F55}" destId="{2B27985B-612D-47AA-A1B8-5318F3E02F40}" srcOrd="0" destOrd="0" presId="urn:microsoft.com/office/officeart/2005/8/layout/process1"/>
    <dgm:cxn modelId="{322FC24E-D584-4FB9-B873-2015DA7AF1B9}" type="presOf" srcId="{DE63310E-BC02-4A9A-A30B-48E5FA944918}" destId="{5444042E-9B71-48AC-BBB9-47C59E6F69D2}" srcOrd="0" destOrd="0" presId="urn:microsoft.com/office/officeart/2005/8/layout/process1"/>
    <dgm:cxn modelId="{19C28BD9-D46E-4D34-97FB-DC616317A240}" type="presOf" srcId="{05E259F2-9EC1-43A3-9BB9-ADA745E2777B}" destId="{2F8B87C2-C434-47A8-87A8-3A45C2AC6F40}" srcOrd="0" destOrd="0" presId="urn:microsoft.com/office/officeart/2005/8/layout/process1"/>
    <dgm:cxn modelId="{9F566019-A02D-4D6E-A815-8CAF8885D807}" type="presParOf" srcId="{DC5B5E20-DE56-4F14-85BA-E98818C97942}" destId="{576EC666-137D-4986-9ACD-E332595A2C81}" srcOrd="0" destOrd="0" presId="urn:microsoft.com/office/officeart/2005/8/layout/process1"/>
    <dgm:cxn modelId="{F59FE662-50F4-4FEB-9E56-4FE1115ED109}" type="presParOf" srcId="{DC5B5E20-DE56-4F14-85BA-E98818C97942}" destId="{5444042E-9B71-48AC-BBB9-47C59E6F69D2}" srcOrd="1" destOrd="0" presId="urn:microsoft.com/office/officeart/2005/8/layout/process1"/>
    <dgm:cxn modelId="{A6BF6CA8-B10B-4963-8DDA-F9B439D81C17}" type="presParOf" srcId="{5444042E-9B71-48AC-BBB9-47C59E6F69D2}" destId="{251E16D2-52AE-4E9C-B5E6-D8220B226B7B}" srcOrd="0" destOrd="0" presId="urn:microsoft.com/office/officeart/2005/8/layout/process1"/>
    <dgm:cxn modelId="{318C3642-9802-430A-8CD5-95F9325DEE80}" type="presParOf" srcId="{DC5B5E20-DE56-4F14-85BA-E98818C97942}" destId="{12176020-A748-4539-8900-6548D66BEF12}" srcOrd="2" destOrd="0" presId="urn:microsoft.com/office/officeart/2005/8/layout/process1"/>
    <dgm:cxn modelId="{18F31C57-F008-460A-8AD9-A57B090C81D1}" type="presParOf" srcId="{DC5B5E20-DE56-4F14-85BA-E98818C97942}" destId="{2F8B87C2-C434-47A8-87A8-3A45C2AC6F40}" srcOrd="3" destOrd="0" presId="urn:microsoft.com/office/officeart/2005/8/layout/process1"/>
    <dgm:cxn modelId="{6062F445-AE70-402E-AACE-6BF4150141C3}" type="presParOf" srcId="{2F8B87C2-C434-47A8-87A8-3A45C2AC6F40}" destId="{7C7B5E6B-2BCF-4BF5-9013-3FBA7FCB94E3}" srcOrd="0" destOrd="0" presId="urn:microsoft.com/office/officeart/2005/8/layout/process1"/>
    <dgm:cxn modelId="{EF9CBE66-D064-4AEC-B713-806FDD11E176}" type="presParOf" srcId="{DC5B5E20-DE56-4F14-85BA-E98818C97942}" destId="{20EA036D-5533-4C02-B13C-893941F674EC}" srcOrd="4" destOrd="0" presId="urn:microsoft.com/office/officeart/2005/8/layout/process1"/>
    <dgm:cxn modelId="{C09FB98D-69AC-4A4B-9EC8-D5DEAE21AC2F}" type="presParOf" srcId="{DC5B5E20-DE56-4F14-85BA-E98818C97942}" destId="{2B27985B-612D-47AA-A1B8-5318F3E02F40}" srcOrd="5" destOrd="0" presId="urn:microsoft.com/office/officeart/2005/8/layout/process1"/>
    <dgm:cxn modelId="{9FB6F94F-76C7-413A-9A70-2D0EDE422CE4}" type="presParOf" srcId="{2B27985B-612D-47AA-A1B8-5318F3E02F40}" destId="{E36B8320-C7F5-418B-AA7E-1F8529B38608}" srcOrd="0" destOrd="0" presId="urn:microsoft.com/office/officeart/2005/8/layout/process1"/>
    <dgm:cxn modelId="{29C70754-17A6-40FE-8F8D-838E0CAD2466}" type="presParOf" srcId="{DC5B5E20-DE56-4F14-85BA-E98818C97942}" destId="{9DC7F633-A08C-4503-BCE5-19F3D627D9E2}"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F086E-D8FA-47CF-8F31-0807DACCAD0E}" type="doc">
      <dgm:prSet loTypeId="urn:microsoft.com/office/officeart/2005/8/layout/process1" loCatId="process" qsTypeId="urn:microsoft.com/office/officeart/2005/8/quickstyle/simple1" qsCatId="simple" csTypeId="urn:microsoft.com/office/officeart/2005/8/colors/accent3_1" csCatId="accent3" phldr="1"/>
      <dgm:spPr/>
    </dgm:pt>
    <dgm:pt modelId="{AE5526A7-6746-4840-BF18-AE18EBE76D98}">
      <dgm:prSet phldrT="[テキスト]" custT="1"/>
      <dgm:spPr/>
      <dgm:t>
        <a:bodyPr anchor="ctr"/>
        <a:lstStyle/>
        <a:p>
          <a:pPr algn="ctr">
            <a:spcAft>
              <a:spcPts val="0"/>
            </a:spcAft>
          </a:pP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顔認証または暗証番号の</a:t>
          </a:r>
          <a:endPar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algn="ctr">
            <a:spcAft>
              <a:spcPts val="0"/>
            </a:spcAft>
          </a:pP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入力をします</a:t>
          </a:r>
          <a:endPar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AB18CF66-8F87-41F9-A196-2768BC78ABC0}" type="parTrans" cxnId="{EA4FF69C-0C17-41D3-B0E0-B8050618D279}">
      <dgm:prSet/>
      <dgm:spPr/>
      <dgm:t>
        <a:bodyPr/>
        <a:lstStyle/>
        <a:p>
          <a:pPr algn="ctr"/>
          <a:endParaRPr kumimoji="1" lang="ja-JP" altLang="en-US"/>
        </a:p>
      </dgm:t>
    </dgm:pt>
    <dgm:pt modelId="{05E259F2-9EC1-43A3-9BB9-ADA745E2777B}" type="sibTrans" cxnId="{EA4FF69C-0C17-41D3-B0E0-B8050618D279}">
      <dgm:prSet/>
      <dgm:spPr>
        <a:solidFill>
          <a:schemeClr val="bg1"/>
        </a:solidFill>
      </dgm:spPr>
      <dgm:t>
        <a:bodyPr/>
        <a:lstStyle/>
        <a:p>
          <a:pPr algn="ctr"/>
          <a:endParaRPr kumimoji="1" lang="ja-JP" altLang="en-US"/>
        </a:p>
      </dgm:t>
    </dgm:pt>
    <dgm:pt modelId="{049EF9AA-75D9-4F13-A03E-50DC01CD8734}">
      <dgm:prSet phldrT="[テキスト]" custT="1"/>
      <dgm:spPr/>
      <dgm:t>
        <a:bodyPr anchor="ctr"/>
        <a:lstStyle/>
        <a:p>
          <a:pPr algn="ctr">
            <a:spcAft>
              <a:spcPts val="0"/>
            </a:spcAft>
          </a:pP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医師・薬剤師に提供</a:t>
          </a:r>
          <a:endPar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algn="ctr">
            <a:spcAft>
              <a:spcPts val="0"/>
            </a:spcAft>
          </a:pP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するか選択</a:t>
          </a:r>
          <a:endPar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29BDC70D-105E-4777-B3D7-02A287129EAC}" type="parTrans" cxnId="{E9011DF3-48DD-4A4E-9757-141591DC2F47}">
      <dgm:prSet/>
      <dgm:spPr/>
      <dgm:t>
        <a:bodyPr/>
        <a:lstStyle/>
        <a:p>
          <a:pPr algn="ctr"/>
          <a:endParaRPr kumimoji="1" lang="ja-JP" altLang="en-US"/>
        </a:p>
      </dgm:t>
    </dgm:pt>
    <dgm:pt modelId="{D1B530F6-DF36-4E83-816D-63F315332F55}" type="sibTrans" cxnId="{E9011DF3-48DD-4A4E-9757-141591DC2F47}">
      <dgm:prSet/>
      <dgm:spPr>
        <a:solidFill>
          <a:schemeClr val="bg1"/>
        </a:solidFill>
      </dgm:spPr>
      <dgm:t>
        <a:bodyPr/>
        <a:lstStyle/>
        <a:p>
          <a:pPr algn="ctr"/>
          <a:endParaRPr kumimoji="1" lang="ja-JP" altLang="en-US"/>
        </a:p>
      </dgm:t>
    </dgm:pt>
    <dgm:pt modelId="{807EC998-3DED-4801-A6D1-F8ACDEE78FF1}">
      <dgm:prSet phldrT="[テキスト]" custT="1"/>
      <dgm:spPr/>
      <dgm:t>
        <a:bodyPr anchor="ctr"/>
        <a:lstStyle/>
        <a:p>
          <a:pPr algn="ctr">
            <a:spcAft>
              <a:spcPts val="0"/>
            </a:spcAft>
          </a:pP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受付完了後にリーダー</a:t>
          </a:r>
          <a:endPar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algn="ctr">
            <a:spcAft>
              <a:spcPts val="0"/>
            </a:spcAft>
          </a:pP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からカードを取って終了</a:t>
          </a:r>
          <a:endPar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99CDF374-9AB8-4339-A23F-A0F69C8612F6}" type="parTrans" cxnId="{CC7930E3-94C4-4B11-8905-C95E2FFBC441}">
      <dgm:prSet/>
      <dgm:spPr/>
      <dgm:t>
        <a:bodyPr/>
        <a:lstStyle/>
        <a:p>
          <a:pPr algn="ctr"/>
          <a:endParaRPr kumimoji="1" lang="ja-JP" altLang="en-US"/>
        </a:p>
      </dgm:t>
    </dgm:pt>
    <dgm:pt modelId="{EEF0165E-2351-468A-B29B-F4E2AC77C613}" type="sibTrans" cxnId="{CC7930E3-94C4-4B11-8905-C95E2FFBC441}">
      <dgm:prSet/>
      <dgm:spPr/>
      <dgm:t>
        <a:bodyPr/>
        <a:lstStyle/>
        <a:p>
          <a:pPr algn="ctr"/>
          <a:endParaRPr kumimoji="1" lang="ja-JP" altLang="en-US"/>
        </a:p>
      </dgm:t>
    </dgm:pt>
    <dgm:pt modelId="{6991D063-5E15-4322-BF7B-BACF14158105}">
      <dgm:prSet custT="1"/>
      <dgm:spPr/>
      <dgm:t>
        <a:bodyPr anchor="ctr"/>
        <a:lstStyle/>
        <a:p>
          <a:pPr algn="ctr">
            <a:spcAft>
              <a:spcPts val="0"/>
            </a:spcAft>
          </a:pP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マイナンバーカードを</a:t>
          </a:r>
          <a:endParaRPr kumimoji="1"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algn="ctr">
            <a:spcAft>
              <a:spcPts val="0"/>
            </a:spcAft>
          </a:pPr>
          <a:r>
            <a:rPr kumimoji="1" lang="ja-JP" altLang="en-US" sz="900" dirty="0">
              <a:solidFill>
                <a:schemeClr val="tx1">
                  <a:lumMod val="65000"/>
                  <a:lumOff val="35000"/>
                </a:schemeClr>
              </a:solidFill>
              <a:latin typeface="Meiryo UI" panose="020B0604030504040204" pitchFamily="50" charset="-128"/>
              <a:ea typeface="Meiryo UI" panose="020B0604030504040204" pitchFamily="50" charset="-128"/>
            </a:rPr>
            <a:t>カードリーダーに入れる</a:t>
          </a:r>
        </a:p>
      </dgm:t>
    </dgm:pt>
    <dgm:pt modelId="{2827E756-DDAB-45D2-B830-4B9898C63589}" type="parTrans" cxnId="{4F1AC4D0-06D8-4834-8F2A-E00DAF671AE9}">
      <dgm:prSet/>
      <dgm:spPr/>
      <dgm:t>
        <a:bodyPr/>
        <a:lstStyle/>
        <a:p>
          <a:pPr algn="ctr"/>
          <a:endParaRPr kumimoji="1" lang="ja-JP" altLang="en-US"/>
        </a:p>
      </dgm:t>
    </dgm:pt>
    <dgm:pt modelId="{7A5AE165-4CA9-4EB5-B2F1-309402AF785E}" type="sibTrans" cxnId="{4F1AC4D0-06D8-4834-8F2A-E00DAF671AE9}">
      <dgm:prSet/>
      <dgm:spPr>
        <a:solidFill>
          <a:schemeClr val="bg1"/>
        </a:solidFill>
      </dgm:spPr>
      <dgm:t>
        <a:bodyPr/>
        <a:lstStyle/>
        <a:p>
          <a:pPr algn="ctr"/>
          <a:endParaRPr kumimoji="1" lang="ja-JP" altLang="en-US"/>
        </a:p>
      </dgm:t>
    </dgm:pt>
    <dgm:pt modelId="{DC5B5E20-DE56-4F14-85BA-E98818C97942}" type="pres">
      <dgm:prSet presAssocID="{767F086E-D8FA-47CF-8F31-0807DACCAD0E}" presName="Name0" presStyleCnt="0">
        <dgm:presLayoutVars>
          <dgm:dir/>
          <dgm:resizeHandles val="exact"/>
        </dgm:presLayoutVars>
      </dgm:prSet>
      <dgm:spPr/>
    </dgm:pt>
    <dgm:pt modelId="{A272DEC5-8EF1-4F79-A011-CCE154F2B981}" type="pres">
      <dgm:prSet presAssocID="{6991D063-5E15-4322-BF7B-BACF14158105}" presName="node" presStyleLbl="node1" presStyleIdx="0" presStyleCnt="4" custScaleX="107720">
        <dgm:presLayoutVars>
          <dgm:bulletEnabled val="1"/>
        </dgm:presLayoutVars>
      </dgm:prSet>
      <dgm:spPr/>
      <dgm:t>
        <a:bodyPr/>
        <a:lstStyle/>
        <a:p>
          <a:endParaRPr kumimoji="1" lang="ja-JP" altLang="en-US"/>
        </a:p>
      </dgm:t>
    </dgm:pt>
    <dgm:pt modelId="{44989E5A-0F84-4312-8BCB-10BD6426514D}" type="pres">
      <dgm:prSet presAssocID="{7A5AE165-4CA9-4EB5-B2F1-309402AF785E}" presName="sibTrans" presStyleLbl="sibTrans2D1" presStyleIdx="0" presStyleCnt="3"/>
      <dgm:spPr/>
      <dgm:t>
        <a:bodyPr/>
        <a:lstStyle/>
        <a:p>
          <a:endParaRPr kumimoji="1" lang="ja-JP" altLang="en-US"/>
        </a:p>
      </dgm:t>
    </dgm:pt>
    <dgm:pt modelId="{2EAE874D-216B-4A85-8B40-BE2553188B67}" type="pres">
      <dgm:prSet presAssocID="{7A5AE165-4CA9-4EB5-B2F1-309402AF785E}" presName="connectorText" presStyleLbl="sibTrans2D1" presStyleIdx="0" presStyleCnt="3"/>
      <dgm:spPr/>
      <dgm:t>
        <a:bodyPr/>
        <a:lstStyle/>
        <a:p>
          <a:endParaRPr kumimoji="1" lang="ja-JP" altLang="en-US"/>
        </a:p>
      </dgm:t>
    </dgm:pt>
    <dgm:pt modelId="{12176020-A748-4539-8900-6548D66BEF12}" type="pres">
      <dgm:prSet presAssocID="{AE5526A7-6746-4840-BF18-AE18EBE76D98}" presName="node" presStyleLbl="node1" presStyleIdx="1" presStyleCnt="4" custScaleX="107720">
        <dgm:presLayoutVars>
          <dgm:bulletEnabled val="1"/>
        </dgm:presLayoutVars>
      </dgm:prSet>
      <dgm:spPr/>
      <dgm:t>
        <a:bodyPr/>
        <a:lstStyle/>
        <a:p>
          <a:endParaRPr kumimoji="1" lang="ja-JP" altLang="en-US"/>
        </a:p>
      </dgm:t>
    </dgm:pt>
    <dgm:pt modelId="{2F8B87C2-C434-47A8-87A8-3A45C2AC6F40}" type="pres">
      <dgm:prSet presAssocID="{05E259F2-9EC1-43A3-9BB9-ADA745E2777B}" presName="sibTrans" presStyleLbl="sibTrans2D1" presStyleIdx="1" presStyleCnt="3"/>
      <dgm:spPr/>
      <dgm:t>
        <a:bodyPr/>
        <a:lstStyle/>
        <a:p>
          <a:endParaRPr kumimoji="1" lang="ja-JP" altLang="en-US"/>
        </a:p>
      </dgm:t>
    </dgm:pt>
    <dgm:pt modelId="{7C7B5E6B-2BCF-4BF5-9013-3FBA7FCB94E3}" type="pres">
      <dgm:prSet presAssocID="{05E259F2-9EC1-43A3-9BB9-ADA745E2777B}" presName="connectorText" presStyleLbl="sibTrans2D1" presStyleIdx="1" presStyleCnt="3"/>
      <dgm:spPr/>
      <dgm:t>
        <a:bodyPr/>
        <a:lstStyle/>
        <a:p>
          <a:endParaRPr kumimoji="1" lang="ja-JP" altLang="en-US"/>
        </a:p>
      </dgm:t>
    </dgm:pt>
    <dgm:pt modelId="{20EA036D-5533-4C02-B13C-893941F674EC}" type="pres">
      <dgm:prSet presAssocID="{049EF9AA-75D9-4F13-A03E-50DC01CD8734}" presName="node" presStyleLbl="node1" presStyleIdx="2" presStyleCnt="4" custScaleX="107720">
        <dgm:presLayoutVars>
          <dgm:bulletEnabled val="1"/>
        </dgm:presLayoutVars>
      </dgm:prSet>
      <dgm:spPr/>
      <dgm:t>
        <a:bodyPr/>
        <a:lstStyle/>
        <a:p>
          <a:endParaRPr kumimoji="1" lang="ja-JP" altLang="en-US"/>
        </a:p>
      </dgm:t>
    </dgm:pt>
    <dgm:pt modelId="{2B27985B-612D-47AA-A1B8-5318F3E02F40}" type="pres">
      <dgm:prSet presAssocID="{D1B530F6-DF36-4E83-816D-63F315332F55}" presName="sibTrans" presStyleLbl="sibTrans2D1" presStyleIdx="2" presStyleCnt="3"/>
      <dgm:spPr/>
      <dgm:t>
        <a:bodyPr/>
        <a:lstStyle/>
        <a:p>
          <a:endParaRPr kumimoji="1" lang="ja-JP" altLang="en-US"/>
        </a:p>
      </dgm:t>
    </dgm:pt>
    <dgm:pt modelId="{E36B8320-C7F5-418B-AA7E-1F8529B38608}" type="pres">
      <dgm:prSet presAssocID="{D1B530F6-DF36-4E83-816D-63F315332F55}" presName="connectorText" presStyleLbl="sibTrans2D1" presStyleIdx="2" presStyleCnt="3"/>
      <dgm:spPr/>
      <dgm:t>
        <a:bodyPr/>
        <a:lstStyle/>
        <a:p>
          <a:endParaRPr kumimoji="1" lang="ja-JP" altLang="en-US"/>
        </a:p>
      </dgm:t>
    </dgm:pt>
    <dgm:pt modelId="{9DC7F633-A08C-4503-BCE5-19F3D627D9E2}" type="pres">
      <dgm:prSet presAssocID="{807EC998-3DED-4801-A6D1-F8ACDEE78FF1}" presName="node" presStyleLbl="node1" presStyleIdx="3" presStyleCnt="4" custScaleX="107720">
        <dgm:presLayoutVars>
          <dgm:bulletEnabled val="1"/>
        </dgm:presLayoutVars>
      </dgm:prSet>
      <dgm:spPr/>
      <dgm:t>
        <a:bodyPr/>
        <a:lstStyle/>
        <a:p>
          <a:endParaRPr kumimoji="1" lang="ja-JP" altLang="en-US"/>
        </a:p>
      </dgm:t>
    </dgm:pt>
  </dgm:ptLst>
  <dgm:cxnLst>
    <dgm:cxn modelId="{EA4FF69C-0C17-41D3-B0E0-B8050618D279}" srcId="{767F086E-D8FA-47CF-8F31-0807DACCAD0E}" destId="{AE5526A7-6746-4840-BF18-AE18EBE76D98}" srcOrd="1" destOrd="0" parTransId="{AB18CF66-8F87-41F9-A196-2768BC78ABC0}" sibTransId="{05E259F2-9EC1-43A3-9BB9-ADA745E2777B}"/>
    <dgm:cxn modelId="{E9011DF3-48DD-4A4E-9757-141591DC2F47}" srcId="{767F086E-D8FA-47CF-8F31-0807DACCAD0E}" destId="{049EF9AA-75D9-4F13-A03E-50DC01CD8734}" srcOrd="2" destOrd="0" parTransId="{29BDC70D-105E-4777-B3D7-02A287129EAC}" sibTransId="{D1B530F6-DF36-4E83-816D-63F315332F55}"/>
    <dgm:cxn modelId="{E1980F44-CF9B-41CD-9BA6-87508854B65C}" type="presOf" srcId="{AE5526A7-6746-4840-BF18-AE18EBE76D98}" destId="{12176020-A748-4539-8900-6548D66BEF12}" srcOrd="0" destOrd="0" presId="urn:microsoft.com/office/officeart/2005/8/layout/process1"/>
    <dgm:cxn modelId="{07C36FEE-0116-40F4-9CB0-C6B693295F76}" type="presOf" srcId="{7A5AE165-4CA9-4EB5-B2F1-309402AF785E}" destId="{2EAE874D-216B-4A85-8B40-BE2553188B67}" srcOrd="1" destOrd="0" presId="urn:microsoft.com/office/officeart/2005/8/layout/process1"/>
    <dgm:cxn modelId="{B724FD73-2DE9-40A2-993B-086AD19D91AE}" type="presOf" srcId="{05E259F2-9EC1-43A3-9BB9-ADA745E2777B}" destId="{7C7B5E6B-2BCF-4BF5-9013-3FBA7FCB94E3}" srcOrd="1" destOrd="0" presId="urn:microsoft.com/office/officeart/2005/8/layout/process1"/>
    <dgm:cxn modelId="{DD50B7E9-2B41-44A2-9138-A0B1C524900E}" type="presOf" srcId="{7A5AE165-4CA9-4EB5-B2F1-309402AF785E}" destId="{44989E5A-0F84-4312-8BCB-10BD6426514D}" srcOrd="0" destOrd="0" presId="urn:microsoft.com/office/officeart/2005/8/layout/process1"/>
    <dgm:cxn modelId="{C069886E-5F19-4A5D-8960-E31B9E78C6F7}" type="presOf" srcId="{049EF9AA-75D9-4F13-A03E-50DC01CD8734}" destId="{20EA036D-5533-4C02-B13C-893941F674EC}" srcOrd="0" destOrd="0" presId="urn:microsoft.com/office/officeart/2005/8/layout/process1"/>
    <dgm:cxn modelId="{CC7930E3-94C4-4B11-8905-C95E2FFBC441}" srcId="{767F086E-D8FA-47CF-8F31-0807DACCAD0E}" destId="{807EC998-3DED-4801-A6D1-F8ACDEE78FF1}" srcOrd="3" destOrd="0" parTransId="{99CDF374-9AB8-4339-A23F-A0F69C8612F6}" sibTransId="{EEF0165E-2351-468A-B29B-F4E2AC77C613}"/>
    <dgm:cxn modelId="{4F1AC4D0-06D8-4834-8F2A-E00DAF671AE9}" srcId="{767F086E-D8FA-47CF-8F31-0807DACCAD0E}" destId="{6991D063-5E15-4322-BF7B-BACF14158105}" srcOrd="0" destOrd="0" parTransId="{2827E756-DDAB-45D2-B830-4B9898C63589}" sibTransId="{7A5AE165-4CA9-4EB5-B2F1-309402AF785E}"/>
    <dgm:cxn modelId="{F95AF452-6464-4E8A-9E25-334A5F2D7C04}" type="presOf" srcId="{D1B530F6-DF36-4E83-816D-63F315332F55}" destId="{E36B8320-C7F5-418B-AA7E-1F8529B38608}" srcOrd="1" destOrd="0" presId="urn:microsoft.com/office/officeart/2005/8/layout/process1"/>
    <dgm:cxn modelId="{085C0D5C-DD24-411D-A4BA-80DE92B17D8C}" type="presOf" srcId="{767F086E-D8FA-47CF-8F31-0807DACCAD0E}" destId="{DC5B5E20-DE56-4F14-85BA-E98818C97942}" srcOrd="0" destOrd="0" presId="urn:microsoft.com/office/officeart/2005/8/layout/process1"/>
    <dgm:cxn modelId="{C6674129-F91F-4BC3-824B-B13D743923F6}" type="presOf" srcId="{6991D063-5E15-4322-BF7B-BACF14158105}" destId="{A272DEC5-8EF1-4F79-A011-CCE154F2B981}" srcOrd="0" destOrd="0" presId="urn:microsoft.com/office/officeart/2005/8/layout/process1"/>
    <dgm:cxn modelId="{679F0D75-1FB9-452A-9E80-9E1A4DF83BEB}" type="presOf" srcId="{807EC998-3DED-4801-A6D1-F8ACDEE78FF1}" destId="{9DC7F633-A08C-4503-BCE5-19F3D627D9E2}" srcOrd="0" destOrd="0" presId="urn:microsoft.com/office/officeart/2005/8/layout/process1"/>
    <dgm:cxn modelId="{B56F28D9-9507-46FB-AA3A-EDEEC7EF728E}" type="presOf" srcId="{D1B530F6-DF36-4E83-816D-63F315332F55}" destId="{2B27985B-612D-47AA-A1B8-5318F3E02F40}" srcOrd="0" destOrd="0" presId="urn:microsoft.com/office/officeart/2005/8/layout/process1"/>
    <dgm:cxn modelId="{19C28BD9-D46E-4D34-97FB-DC616317A240}" type="presOf" srcId="{05E259F2-9EC1-43A3-9BB9-ADA745E2777B}" destId="{2F8B87C2-C434-47A8-87A8-3A45C2AC6F40}" srcOrd="0" destOrd="0" presId="urn:microsoft.com/office/officeart/2005/8/layout/process1"/>
    <dgm:cxn modelId="{08383DDB-24BA-4B1F-A459-2A3CD8742DD2}" type="presParOf" srcId="{DC5B5E20-DE56-4F14-85BA-E98818C97942}" destId="{A272DEC5-8EF1-4F79-A011-CCE154F2B981}" srcOrd="0" destOrd="0" presId="urn:microsoft.com/office/officeart/2005/8/layout/process1"/>
    <dgm:cxn modelId="{F85D2BBB-B5F4-41CA-9B3D-A23FEE9B04C3}" type="presParOf" srcId="{DC5B5E20-DE56-4F14-85BA-E98818C97942}" destId="{44989E5A-0F84-4312-8BCB-10BD6426514D}" srcOrd="1" destOrd="0" presId="urn:microsoft.com/office/officeart/2005/8/layout/process1"/>
    <dgm:cxn modelId="{CFAC78C3-D424-4AF1-B418-4AA1E430C61E}" type="presParOf" srcId="{44989E5A-0F84-4312-8BCB-10BD6426514D}" destId="{2EAE874D-216B-4A85-8B40-BE2553188B67}" srcOrd="0" destOrd="0" presId="urn:microsoft.com/office/officeart/2005/8/layout/process1"/>
    <dgm:cxn modelId="{318C3642-9802-430A-8CD5-95F9325DEE80}" type="presParOf" srcId="{DC5B5E20-DE56-4F14-85BA-E98818C97942}" destId="{12176020-A748-4539-8900-6548D66BEF12}" srcOrd="2" destOrd="0" presId="urn:microsoft.com/office/officeart/2005/8/layout/process1"/>
    <dgm:cxn modelId="{18F31C57-F008-460A-8AD9-A57B090C81D1}" type="presParOf" srcId="{DC5B5E20-DE56-4F14-85BA-E98818C97942}" destId="{2F8B87C2-C434-47A8-87A8-3A45C2AC6F40}" srcOrd="3" destOrd="0" presId="urn:microsoft.com/office/officeart/2005/8/layout/process1"/>
    <dgm:cxn modelId="{6062F445-AE70-402E-AACE-6BF4150141C3}" type="presParOf" srcId="{2F8B87C2-C434-47A8-87A8-3A45C2AC6F40}" destId="{7C7B5E6B-2BCF-4BF5-9013-3FBA7FCB94E3}" srcOrd="0" destOrd="0" presId="urn:microsoft.com/office/officeart/2005/8/layout/process1"/>
    <dgm:cxn modelId="{EF9CBE66-D064-4AEC-B713-806FDD11E176}" type="presParOf" srcId="{DC5B5E20-DE56-4F14-85BA-E98818C97942}" destId="{20EA036D-5533-4C02-B13C-893941F674EC}" srcOrd="4" destOrd="0" presId="urn:microsoft.com/office/officeart/2005/8/layout/process1"/>
    <dgm:cxn modelId="{C09FB98D-69AC-4A4B-9EC8-D5DEAE21AC2F}" type="presParOf" srcId="{DC5B5E20-DE56-4F14-85BA-E98818C97942}" destId="{2B27985B-612D-47AA-A1B8-5318F3E02F40}" srcOrd="5" destOrd="0" presId="urn:microsoft.com/office/officeart/2005/8/layout/process1"/>
    <dgm:cxn modelId="{9FB6F94F-76C7-413A-9A70-2D0EDE422CE4}" type="presParOf" srcId="{2B27985B-612D-47AA-A1B8-5318F3E02F40}" destId="{E36B8320-C7F5-418B-AA7E-1F8529B38608}" srcOrd="0" destOrd="0" presId="urn:microsoft.com/office/officeart/2005/8/layout/process1"/>
    <dgm:cxn modelId="{29C70754-17A6-40FE-8F8D-838E0CAD2466}" type="presParOf" srcId="{DC5B5E20-DE56-4F14-85BA-E98818C97942}" destId="{9DC7F633-A08C-4503-BCE5-19F3D627D9E2}" srcOrd="6"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EC666-137D-4986-9ACD-E332595A2C81}">
      <dsp:nvSpPr>
        <dsp:cNvPr id="0" name=""/>
        <dsp:cNvSpPr/>
      </dsp:nvSpPr>
      <dsp:spPr>
        <a:xfrm>
          <a:off x="2900" y="0"/>
          <a:ext cx="1268356" cy="36885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a:solidFill>
                <a:schemeClr val="tx1">
                  <a:lumMod val="65000"/>
                  <a:lumOff val="35000"/>
                </a:schemeClr>
              </a:solidFill>
              <a:latin typeface="Meiryo UI" panose="020B0604030504040204" pitchFamily="50" charset="-128"/>
              <a:ea typeface="Meiryo UI" panose="020B0604030504040204" pitchFamily="50" charset="-128"/>
            </a:rPr>
            <a:t>①カード読み取り</a:t>
          </a:r>
        </a:p>
      </dsp:txBody>
      <dsp:txXfrm>
        <a:off x="13703" y="10803"/>
        <a:ext cx="1246750" cy="347247"/>
      </dsp:txXfrm>
    </dsp:sp>
    <dsp:sp modelId="{5444042E-9B71-48AC-BBB9-47C59E6F69D2}">
      <dsp:nvSpPr>
        <dsp:cNvPr id="0" name=""/>
        <dsp:cNvSpPr/>
      </dsp:nvSpPr>
      <dsp:spPr>
        <a:xfrm>
          <a:off x="1398092" y="27150"/>
          <a:ext cx="268891" cy="314552"/>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solidFill>
              <a:schemeClr val="tx1"/>
            </a:solidFill>
          </a:endParaRPr>
        </a:p>
      </dsp:txBody>
      <dsp:txXfrm>
        <a:off x="1398092" y="90060"/>
        <a:ext cx="188224" cy="188732"/>
      </dsp:txXfrm>
    </dsp:sp>
    <dsp:sp modelId="{12176020-A748-4539-8900-6548D66BEF12}">
      <dsp:nvSpPr>
        <dsp:cNvPr id="0" name=""/>
        <dsp:cNvSpPr/>
      </dsp:nvSpPr>
      <dsp:spPr>
        <a:xfrm>
          <a:off x="1778599" y="0"/>
          <a:ext cx="1268356" cy="36885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a:solidFill>
                <a:schemeClr val="tx1">
                  <a:lumMod val="65000"/>
                  <a:lumOff val="35000"/>
                </a:schemeClr>
              </a:solidFill>
              <a:latin typeface="Meiryo UI" panose="020B0604030504040204" pitchFamily="50" charset="-128"/>
              <a:ea typeface="Meiryo UI" panose="020B0604030504040204" pitchFamily="50" charset="-128"/>
            </a:rPr>
            <a:t>②本人確認</a:t>
          </a:r>
        </a:p>
      </dsp:txBody>
      <dsp:txXfrm>
        <a:off x="1789402" y="10803"/>
        <a:ext cx="1246750" cy="347247"/>
      </dsp:txXfrm>
    </dsp:sp>
    <dsp:sp modelId="{2F8B87C2-C434-47A8-87A8-3A45C2AC6F40}">
      <dsp:nvSpPr>
        <dsp:cNvPr id="0" name=""/>
        <dsp:cNvSpPr/>
      </dsp:nvSpPr>
      <dsp:spPr>
        <a:xfrm>
          <a:off x="3173791" y="27150"/>
          <a:ext cx="268891" cy="314552"/>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solidFill>
              <a:schemeClr val="tx1"/>
            </a:solidFill>
          </a:endParaRPr>
        </a:p>
      </dsp:txBody>
      <dsp:txXfrm>
        <a:off x="3173791" y="90060"/>
        <a:ext cx="188224" cy="188732"/>
      </dsp:txXfrm>
    </dsp:sp>
    <dsp:sp modelId="{20EA036D-5533-4C02-B13C-893941F674EC}">
      <dsp:nvSpPr>
        <dsp:cNvPr id="0" name=""/>
        <dsp:cNvSpPr/>
      </dsp:nvSpPr>
      <dsp:spPr>
        <a:xfrm>
          <a:off x="3554298" y="0"/>
          <a:ext cx="1268356" cy="36885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a:solidFill>
                <a:schemeClr val="tx1">
                  <a:lumMod val="65000"/>
                  <a:lumOff val="35000"/>
                </a:schemeClr>
              </a:solidFill>
              <a:latin typeface="Meiryo UI" panose="020B0604030504040204" pitchFamily="50" charset="-128"/>
              <a:ea typeface="Meiryo UI" panose="020B0604030504040204" pitchFamily="50" charset="-128"/>
            </a:rPr>
            <a:t>③同意</a:t>
          </a:r>
        </a:p>
      </dsp:txBody>
      <dsp:txXfrm>
        <a:off x="3565101" y="10803"/>
        <a:ext cx="1246750" cy="347247"/>
      </dsp:txXfrm>
    </dsp:sp>
    <dsp:sp modelId="{2B27985B-612D-47AA-A1B8-5318F3E02F40}">
      <dsp:nvSpPr>
        <dsp:cNvPr id="0" name=""/>
        <dsp:cNvSpPr/>
      </dsp:nvSpPr>
      <dsp:spPr>
        <a:xfrm>
          <a:off x="4949490" y="27150"/>
          <a:ext cx="268891" cy="314552"/>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solidFill>
              <a:schemeClr val="tx1"/>
            </a:solidFill>
          </a:endParaRPr>
        </a:p>
      </dsp:txBody>
      <dsp:txXfrm>
        <a:off x="4949490" y="90060"/>
        <a:ext cx="188224" cy="188732"/>
      </dsp:txXfrm>
    </dsp:sp>
    <dsp:sp modelId="{9DC7F633-A08C-4503-BCE5-19F3D627D9E2}">
      <dsp:nvSpPr>
        <dsp:cNvPr id="0" name=""/>
        <dsp:cNvSpPr/>
      </dsp:nvSpPr>
      <dsp:spPr>
        <a:xfrm>
          <a:off x="5329997" y="0"/>
          <a:ext cx="1268356" cy="36885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a:solidFill>
                <a:schemeClr val="tx1">
                  <a:lumMod val="65000"/>
                  <a:lumOff val="35000"/>
                </a:schemeClr>
              </a:solidFill>
              <a:latin typeface="Meiryo UI" panose="020B0604030504040204" pitchFamily="50" charset="-128"/>
              <a:ea typeface="Meiryo UI" panose="020B0604030504040204" pitchFamily="50" charset="-128"/>
            </a:rPr>
            <a:t>④完了</a:t>
          </a:r>
        </a:p>
      </dsp:txBody>
      <dsp:txXfrm>
        <a:off x="5340800" y="10803"/>
        <a:ext cx="1246750" cy="347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2DEC5-8EF1-4F79-A011-CCE154F2B981}">
      <dsp:nvSpPr>
        <dsp:cNvPr id="0" name=""/>
        <dsp:cNvSpPr/>
      </dsp:nvSpPr>
      <dsp:spPr>
        <a:xfrm>
          <a:off x="5607" y="0"/>
          <a:ext cx="1288627" cy="45431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ts val="0"/>
            </a:spcAft>
          </a:pPr>
          <a:r>
            <a:rPr kumimoji="1" lang="ja-JP" altLang="en-US" sz="900" kern="1200" dirty="0">
              <a:solidFill>
                <a:schemeClr val="tx1">
                  <a:lumMod val="65000"/>
                  <a:lumOff val="35000"/>
                </a:schemeClr>
              </a:solidFill>
              <a:latin typeface="Meiryo UI" panose="020B0604030504040204" pitchFamily="50" charset="-128"/>
              <a:ea typeface="Meiryo UI" panose="020B0604030504040204" pitchFamily="50" charset="-128"/>
            </a:rPr>
            <a:t>マイナンバーカードを</a:t>
          </a:r>
          <a:endParaRPr kumimoji="1" lang="en-US" altLang="ja-JP" sz="900" kern="1200" dirty="0">
            <a:solidFill>
              <a:schemeClr val="tx1">
                <a:lumMod val="65000"/>
                <a:lumOff val="35000"/>
              </a:schemeClr>
            </a:solidFill>
            <a:latin typeface="Meiryo UI" panose="020B0604030504040204" pitchFamily="50" charset="-128"/>
            <a:ea typeface="Meiryo UI" panose="020B0604030504040204" pitchFamily="50" charset="-128"/>
          </a:endParaRPr>
        </a:p>
        <a:p>
          <a:pPr lvl="0" algn="ctr" defTabSz="400050">
            <a:lnSpc>
              <a:spcPct val="90000"/>
            </a:lnSpc>
            <a:spcBef>
              <a:spcPct val="0"/>
            </a:spcBef>
            <a:spcAft>
              <a:spcPts val="0"/>
            </a:spcAft>
          </a:pPr>
          <a:r>
            <a:rPr kumimoji="1" lang="ja-JP" altLang="en-US" sz="900" kern="1200" dirty="0">
              <a:solidFill>
                <a:schemeClr val="tx1">
                  <a:lumMod val="65000"/>
                  <a:lumOff val="35000"/>
                </a:schemeClr>
              </a:solidFill>
              <a:latin typeface="Meiryo UI" panose="020B0604030504040204" pitchFamily="50" charset="-128"/>
              <a:ea typeface="Meiryo UI" panose="020B0604030504040204" pitchFamily="50" charset="-128"/>
            </a:rPr>
            <a:t>カードリーダーに入れる</a:t>
          </a:r>
        </a:p>
      </dsp:txBody>
      <dsp:txXfrm>
        <a:off x="18913" y="13306"/>
        <a:ext cx="1262015" cy="427704"/>
      </dsp:txXfrm>
    </dsp:sp>
    <dsp:sp modelId="{44989E5A-0F84-4312-8BCB-10BD6426514D}">
      <dsp:nvSpPr>
        <dsp:cNvPr id="0" name=""/>
        <dsp:cNvSpPr/>
      </dsp:nvSpPr>
      <dsp:spPr>
        <a:xfrm>
          <a:off x="1413862" y="78819"/>
          <a:ext cx="253610" cy="296676"/>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1413862" y="138154"/>
        <a:ext cx="177527" cy="178006"/>
      </dsp:txXfrm>
    </dsp:sp>
    <dsp:sp modelId="{12176020-A748-4539-8900-6548D66BEF12}">
      <dsp:nvSpPr>
        <dsp:cNvPr id="0" name=""/>
        <dsp:cNvSpPr/>
      </dsp:nvSpPr>
      <dsp:spPr>
        <a:xfrm>
          <a:off x="1772744" y="0"/>
          <a:ext cx="1288627" cy="45431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ts val="0"/>
            </a:spcAft>
          </a:pPr>
          <a:r>
            <a:rPr kumimoji="1" lang="ja-JP" altLang="en-US" sz="900" kern="1200" dirty="0">
              <a:solidFill>
                <a:schemeClr val="tx1">
                  <a:lumMod val="65000"/>
                  <a:lumOff val="35000"/>
                </a:schemeClr>
              </a:solidFill>
              <a:latin typeface="Meiryo UI" panose="020B0604030504040204" pitchFamily="50" charset="-128"/>
              <a:ea typeface="Meiryo UI" panose="020B0604030504040204" pitchFamily="50" charset="-128"/>
            </a:rPr>
            <a:t>顔認証または暗証番号の</a:t>
          </a:r>
          <a:endParaRPr kumimoji="1" lang="en-US" altLang="ja-JP" sz="900" kern="1200" dirty="0">
            <a:solidFill>
              <a:schemeClr val="tx1">
                <a:lumMod val="65000"/>
                <a:lumOff val="35000"/>
              </a:schemeClr>
            </a:solidFill>
            <a:latin typeface="Meiryo UI" panose="020B0604030504040204" pitchFamily="50" charset="-128"/>
            <a:ea typeface="Meiryo UI" panose="020B0604030504040204" pitchFamily="50" charset="-128"/>
          </a:endParaRPr>
        </a:p>
        <a:p>
          <a:pPr lvl="0" algn="ctr" defTabSz="400050">
            <a:lnSpc>
              <a:spcPct val="90000"/>
            </a:lnSpc>
            <a:spcBef>
              <a:spcPct val="0"/>
            </a:spcBef>
            <a:spcAft>
              <a:spcPts val="0"/>
            </a:spcAft>
          </a:pPr>
          <a:r>
            <a:rPr kumimoji="1" lang="ja-JP" altLang="en-US" sz="900" kern="1200" dirty="0">
              <a:solidFill>
                <a:schemeClr val="tx1">
                  <a:lumMod val="65000"/>
                  <a:lumOff val="35000"/>
                </a:schemeClr>
              </a:solidFill>
              <a:latin typeface="Meiryo UI" panose="020B0604030504040204" pitchFamily="50" charset="-128"/>
              <a:ea typeface="Meiryo UI" panose="020B0604030504040204" pitchFamily="50" charset="-128"/>
            </a:rPr>
            <a:t>入力をします</a:t>
          </a:r>
          <a:endParaRPr kumimoji="1" lang="ja-JP" altLang="en-US" sz="1000" kern="1200" dirty="0">
            <a:solidFill>
              <a:schemeClr val="tx1">
                <a:lumMod val="65000"/>
                <a:lumOff val="35000"/>
              </a:schemeClr>
            </a:solidFill>
            <a:latin typeface="Meiryo UI" panose="020B0604030504040204" pitchFamily="50" charset="-128"/>
            <a:ea typeface="Meiryo UI" panose="020B0604030504040204" pitchFamily="50" charset="-128"/>
          </a:endParaRPr>
        </a:p>
      </dsp:txBody>
      <dsp:txXfrm>
        <a:off x="1786050" y="13306"/>
        <a:ext cx="1262015" cy="427704"/>
      </dsp:txXfrm>
    </dsp:sp>
    <dsp:sp modelId="{2F8B87C2-C434-47A8-87A8-3A45C2AC6F40}">
      <dsp:nvSpPr>
        <dsp:cNvPr id="0" name=""/>
        <dsp:cNvSpPr/>
      </dsp:nvSpPr>
      <dsp:spPr>
        <a:xfrm>
          <a:off x="3180999" y="78819"/>
          <a:ext cx="253610" cy="296676"/>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3180999" y="138154"/>
        <a:ext cx="177527" cy="178006"/>
      </dsp:txXfrm>
    </dsp:sp>
    <dsp:sp modelId="{20EA036D-5533-4C02-B13C-893941F674EC}">
      <dsp:nvSpPr>
        <dsp:cNvPr id="0" name=""/>
        <dsp:cNvSpPr/>
      </dsp:nvSpPr>
      <dsp:spPr>
        <a:xfrm>
          <a:off x="3539882" y="0"/>
          <a:ext cx="1288627" cy="45431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ts val="0"/>
            </a:spcAft>
          </a:pPr>
          <a:r>
            <a:rPr kumimoji="1" lang="ja-JP" altLang="en-US" sz="900" kern="1200" dirty="0">
              <a:solidFill>
                <a:schemeClr val="tx1">
                  <a:lumMod val="65000"/>
                  <a:lumOff val="35000"/>
                </a:schemeClr>
              </a:solidFill>
              <a:latin typeface="Meiryo UI" panose="020B0604030504040204" pitchFamily="50" charset="-128"/>
              <a:ea typeface="Meiryo UI" panose="020B0604030504040204" pitchFamily="50" charset="-128"/>
            </a:rPr>
            <a:t>医師・薬剤師に提供</a:t>
          </a:r>
          <a:endParaRPr kumimoji="1" lang="en-US" altLang="ja-JP" sz="900" kern="1200" dirty="0">
            <a:solidFill>
              <a:schemeClr val="tx1">
                <a:lumMod val="65000"/>
                <a:lumOff val="35000"/>
              </a:schemeClr>
            </a:solidFill>
            <a:latin typeface="Meiryo UI" panose="020B0604030504040204" pitchFamily="50" charset="-128"/>
            <a:ea typeface="Meiryo UI" panose="020B0604030504040204" pitchFamily="50" charset="-128"/>
          </a:endParaRPr>
        </a:p>
        <a:p>
          <a:pPr lvl="0" algn="ctr" defTabSz="400050">
            <a:lnSpc>
              <a:spcPct val="90000"/>
            </a:lnSpc>
            <a:spcBef>
              <a:spcPct val="0"/>
            </a:spcBef>
            <a:spcAft>
              <a:spcPts val="0"/>
            </a:spcAft>
          </a:pPr>
          <a:r>
            <a:rPr kumimoji="1" lang="ja-JP" altLang="en-US" sz="900" kern="1200" dirty="0">
              <a:solidFill>
                <a:schemeClr val="tx1">
                  <a:lumMod val="65000"/>
                  <a:lumOff val="35000"/>
                </a:schemeClr>
              </a:solidFill>
              <a:latin typeface="Meiryo UI" panose="020B0604030504040204" pitchFamily="50" charset="-128"/>
              <a:ea typeface="Meiryo UI" panose="020B0604030504040204" pitchFamily="50" charset="-128"/>
            </a:rPr>
            <a:t>するか選択</a:t>
          </a:r>
          <a:endParaRPr kumimoji="1" lang="ja-JP" altLang="en-US" sz="1000" kern="1200" dirty="0">
            <a:solidFill>
              <a:schemeClr val="tx1">
                <a:lumMod val="65000"/>
                <a:lumOff val="35000"/>
              </a:schemeClr>
            </a:solidFill>
            <a:latin typeface="Meiryo UI" panose="020B0604030504040204" pitchFamily="50" charset="-128"/>
            <a:ea typeface="Meiryo UI" panose="020B0604030504040204" pitchFamily="50" charset="-128"/>
          </a:endParaRPr>
        </a:p>
      </dsp:txBody>
      <dsp:txXfrm>
        <a:off x="3553188" y="13306"/>
        <a:ext cx="1262015" cy="427704"/>
      </dsp:txXfrm>
    </dsp:sp>
    <dsp:sp modelId="{2B27985B-612D-47AA-A1B8-5318F3E02F40}">
      <dsp:nvSpPr>
        <dsp:cNvPr id="0" name=""/>
        <dsp:cNvSpPr/>
      </dsp:nvSpPr>
      <dsp:spPr>
        <a:xfrm>
          <a:off x="4948137" y="78819"/>
          <a:ext cx="253610" cy="296676"/>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4948137" y="138154"/>
        <a:ext cx="177527" cy="178006"/>
      </dsp:txXfrm>
    </dsp:sp>
    <dsp:sp modelId="{9DC7F633-A08C-4503-BCE5-19F3D627D9E2}">
      <dsp:nvSpPr>
        <dsp:cNvPr id="0" name=""/>
        <dsp:cNvSpPr/>
      </dsp:nvSpPr>
      <dsp:spPr>
        <a:xfrm>
          <a:off x="5307020" y="0"/>
          <a:ext cx="1288627" cy="45431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ts val="0"/>
            </a:spcAft>
          </a:pPr>
          <a:r>
            <a:rPr kumimoji="1" lang="ja-JP" altLang="en-US" sz="900" kern="1200" dirty="0">
              <a:solidFill>
                <a:schemeClr val="tx1">
                  <a:lumMod val="65000"/>
                  <a:lumOff val="35000"/>
                </a:schemeClr>
              </a:solidFill>
              <a:latin typeface="Meiryo UI" panose="020B0604030504040204" pitchFamily="50" charset="-128"/>
              <a:ea typeface="Meiryo UI" panose="020B0604030504040204" pitchFamily="50" charset="-128"/>
            </a:rPr>
            <a:t>受付完了後にリーダー</a:t>
          </a:r>
          <a:endParaRPr kumimoji="1" lang="en-US" altLang="ja-JP" sz="900" kern="1200" dirty="0">
            <a:solidFill>
              <a:schemeClr val="tx1">
                <a:lumMod val="65000"/>
                <a:lumOff val="35000"/>
              </a:schemeClr>
            </a:solidFill>
            <a:latin typeface="Meiryo UI" panose="020B0604030504040204" pitchFamily="50" charset="-128"/>
            <a:ea typeface="Meiryo UI" panose="020B0604030504040204" pitchFamily="50" charset="-128"/>
          </a:endParaRPr>
        </a:p>
        <a:p>
          <a:pPr lvl="0" algn="ctr" defTabSz="400050">
            <a:lnSpc>
              <a:spcPct val="90000"/>
            </a:lnSpc>
            <a:spcBef>
              <a:spcPct val="0"/>
            </a:spcBef>
            <a:spcAft>
              <a:spcPts val="0"/>
            </a:spcAft>
          </a:pPr>
          <a:r>
            <a:rPr kumimoji="1" lang="ja-JP" altLang="en-US" sz="900" kern="1200" dirty="0">
              <a:solidFill>
                <a:schemeClr val="tx1">
                  <a:lumMod val="65000"/>
                  <a:lumOff val="35000"/>
                </a:schemeClr>
              </a:solidFill>
              <a:latin typeface="Meiryo UI" panose="020B0604030504040204" pitchFamily="50" charset="-128"/>
              <a:ea typeface="Meiryo UI" panose="020B0604030504040204" pitchFamily="50" charset="-128"/>
            </a:rPr>
            <a:t>からカードを取って終了</a:t>
          </a:r>
          <a:endParaRPr kumimoji="1" lang="ja-JP" altLang="en-US" sz="1000" kern="1200" dirty="0">
            <a:solidFill>
              <a:schemeClr val="tx1">
                <a:lumMod val="65000"/>
                <a:lumOff val="35000"/>
              </a:schemeClr>
            </a:solidFill>
            <a:latin typeface="Meiryo UI" panose="020B0604030504040204" pitchFamily="50" charset="-128"/>
            <a:ea typeface="Meiryo UI" panose="020B0604030504040204" pitchFamily="50" charset="-128"/>
          </a:endParaRPr>
        </a:p>
      </dsp:txBody>
      <dsp:txXfrm>
        <a:off x="5320326" y="13306"/>
        <a:ext cx="1262015" cy="427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15B1F8-9FF2-8D1E-E597-1A8A0B36F51F}"/>
              </a:ext>
            </a:extLst>
          </p:cNvPr>
          <p:cNvSpPr>
            <a:spLocks noGrp="1"/>
          </p:cNvSpPr>
          <p:nvPr>
            <p:ph type="hdr" sz="quarter"/>
          </p:nvPr>
        </p:nvSpPr>
        <p:spPr>
          <a:xfrm>
            <a:off x="0" y="0"/>
            <a:ext cx="2949420" cy="497676"/>
          </a:xfrm>
          <a:prstGeom prst="rect">
            <a:avLst/>
          </a:prstGeom>
        </p:spPr>
        <p:txBody>
          <a:bodyPr vert="horz" lIns="90571" tIns="45286" rIns="90571" bIns="4528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C6AA550-59CC-DD2C-9A68-4810A50B6957}"/>
              </a:ext>
            </a:extLst>
          </p:cNvPr>
          <p:cNvSpPr>
            <a:spLocks noGrp="1"/>
          </p:cNvSpPr>
          <p:nvPr>
            <p:ph type="dt" sz="quarter" idx="1"/>
          </p:nvPr>
        </p:nvSpPr>
        <p:spPr>
          <a:xfrm>
            <a:off x="3856210" y="0"/>
            <a:ext cx="2949420" cy="497676"/>
          </a:xfrm>
          <a:prstGeom prst="rect">
            <a:avLst/>
          </a:prstGeom>
        </p:spPr>
        <p:txBody>
          <a:bodyPr vert="horz" lIns="90571" tIns="45286" rIns="90571" bIns="45286" rtlCol="0"/>
          <a:lstStyle>
            <a:lvl1pPr algn="r">
              <a:defRPr sz="1200"/>
            </a:lvl1pPr>
          </a:lstStyle>
          <a:p>
            <a:fld id="{D0173BD3-53A6-45E3-ABCF-91EF0630E119}" type="datetimeFigureOut">
              <a:rPr kumimoji="1" lang="ja-JP" altLang="en-US" smtClean="0"/>
              <a:t>2024/12/2</a:t>
            </a:fld>
            <a:endParaRPr kumimoji="1" lang="ja-JP" altLang="en-US"/>
          </a:p>
        </p:txBody>
      </p:sp>
      <p:sp>
        <p:nvSpPr>
          <p:cNvPr id="4" name="フッター プレースホルダー 3">
            <a:extLst>
              <a:ext uri="{FF2B5EF4-FFF2-40B4-BE49-F238E27FC236}">
                <a16:creationId xmlns:a16="http://schemas.microsoft.com/office/drawing/2014/main" id="{7A7DEED0-AA9B-CAE3-5EEA-581E4320EC40}"/>
              </a:ext>
            </a:extLst>
          </p:cNvPr>
          <p:cNvSpPr>
            <a:spLocks noGrp="1"/>
          </p:cNvSpPr>
          <p:nvPr>
            <p:ph type="ftr" sz="quarter" idx="2"/>
          </p:nvPr>
        </p:nvSpPr>
        <p:spPr>
          <a:xfrm>
            <a:off x="0" y="9441662"/>
            <a:ext cx="2949420" cy="497676"/>
          </a:xfrm>
          <a:prstGeom prst="rect">
            <a:avLst/>
          </a:prstGeom>
        </p:spPr>
        <p:txBody>
          <a:bodyPr vert="horz" lIns="90571" tIns="45286" rIns="90571" bIns="4528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8D40461-A556-D74C-7497-7972C7FE9362}"/>
              </a:ext>
            </a:extLst>
          </p:cNvPr>
          <p:cNvSpPr>
            <a:spLocks noGrp="1"/>
          </p:cNvSpPr>
          <p:nvPr>
            <p:ph type="sldNum" sz="quarter" idx="3"/>
          </p:nvPr>
        </p:nvSpPr>
        <p:spPr>
          <a:xfrm>
            <a:off x="3856210" y="9441662"/>
            <a:ext cx="2949420" cy="497676"/>
          </a:xfrm>
          <a:prstGeom prst="rect">
            <a:avLst/>
          </a:prstGeom>
        </p:spPr>
        <p:txBody>
          <a:bodyPr vert="horz" lIns="90571" tIns="45286" rIns="90571" bIns="45286" rtlCol="0" anchor="b"/>
          <a:lstStyle>
            <a:lvl1pPr algn="r">
              <a:defRPr sz="1200"/>
            </a:lvl1pPr>
          </a:lstStyle>
          <a:p>
            <a:fld id="{941CF81B-E031-4C97-888E-E76F58BDC75F}" type="slidenum">
              <a:rPr kumimoji="1" lang="ja-JP" altLang="en-US" smtClean="0"/>
              <a:t>‹#›</a:t>
            </a:fld>
            <a:endParaRPr kumimoji="1" lang="ja-JP" altLang="en-US"/>
          </a:p>
        </p:txBody>
      </p:sp>
    </p:spTree>
    <p:extLst>
      <p:ext uri="{BB962C8B-B14F-4D97-AF65-F5344CB8AC3E}">
        <p14:creationId xmlns:p14="http://schemas.microsoft.com/office/powerpoint/2010/main" val="285183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420" cy="497676"/>
          </a:xfrm>
          <a:prstGeom prst="rect">
            <a:avLst/>
          </a:prstGeom>
        </p:spPr>
        <p:txBody>
          <a:bodyPr vert="horz" lIns="90571" tIns="45286" rIns="90571" bIns="4528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210" y="0"/>
            <a:ext cx="2949420" cy="497676"/>
          </a:xfrm>
          <a:prstGeom prst="rect">
            <a:avLst/>
          </a:prstGeom>
        </p:spPr>
        <p:txBody>
          <a:bodyPr vert="horz" lIns="90571" tIns="45286" rIns="90571" bIns="45286" rtlCol="0"/>
          <a:lstStyle>
            <a:lvl1pPr algn="r">
              <a:defRPr sz="1200"/>
            </a:lvl1pPr>
          </a:lstStyle>
          <a:p>
            <a:fld id="{09879E85-7F64-444D-90B5-0B13BEEA0576}" type="datetimeFigureOut">
              <a:rPr kumimoji="1" lang="ja-JP" altLang="en-US" smtClean="0"/>
              <a:t>2024/12/2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0571" tIns="45286" rIns="90571" bIns="45286" rtlCol="0" anchor="ctr"/>
          <a:lstStyle/>
          <a:p>
            <a:endParaRPr lang="ja-JP" altLang="en-US"/>
          </a:p>
        </p:txBody>
      </p:sp>
      <p:sp>
        <p:nvSpPr>
          <p:cNvPr id="5" name="ノート プレースホルダー 4"/>
          <p:cNvSpPr>
            <a:spLocks noGrp="1"/>
          </p:cNvSpPr>
          <p:nvPr>
            <p:ph type="body" sz="quarter" idx="3"/>
          </p:nvPr>
        </p:nvSpPr>
        <p:spPr>
          <a:xfrm>
            <a:off x="680877" y="4783041"/>
            <a:ext cx="5445446" cy="3913683"/>
          </a:xfrm>
          <a:prstGeom prst="rect">
            <a:avLst/>
          </a:prstGeom>
        </p:spPr>
        <p:txBody>
          <a:bodyPr vert="horz" lIns="90571" tIns="45286" rIns="90571" bIns="452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662"/>
            <a:ext cx="2949420" cy="497676"/>
          </a:xfrm>
          <a:prstGeom prst="rect">
            <a:avLst/>
          </a:prstGeom>
        </p:spPr>
        <p:txBody>
          <a:bodyPr vert="horz" lIns="90571" tIns="45286" rIns="90571" bIns="4528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210" y="9441662"/>
            <a:ext cx="2949420" cy="497676"/>
          </a:xfrm>
          <a:prstGeom prst="rect">
            <a:avLst/>
          </a:prstGeom>
        </p:spPr>
        <p:txBody>
          <a:bodyPr vert="horz" lIns="90571" tIns="45286" rIns="90571" bIns="45286" rtlCol="0" anchor="b"/>
          <a:lstStyle>
            <a:lvl1pPr algn="r">
              <a:defRPr sz="1200"/>
            </a:lvl1pPr>
          </a:lstStyle>
          <a:p>
            <a:fld id="{A13204B0-B72D-4FE0-AA63-733C6CD50A1F}" type="slidenum">
              <a:rPr kumimoji="1" lang="ja-JP" altLang="en-US" smtClean="0"/>
              <a:t>‹#›</a:t>
            </a:fld>
            <a:endParaRPr kumimoji="1" lang="ja-JP" altLang="en-US"/>
          </a:p>
        </p:txBody>
      </p:sp>
    </p:spTree>
    <p:extLst>
      <p:ext uri="{BB962C8B-B14F-4D97-AF65-F5344CB8AC3E}">
        <p14:creationId xmlns:p14="http://schemas.microsoft.com/office/powerpoint/2010/main" val="2955331578"/>
      </p:ext>
    </p:extLst>
  </p:cSld>
  <p:clrMap bg1="lt1" tx1="dk1" bg2="lt2" tx2="dk2" accent1="accent1" accent2="accent2" accent3="accent3" accent4="accent4" accent5="accent5" accent6="accent6" hlink="hlink" folHlink="folHlink"/>
  <p:notesStyle>
    <a:lvl1pPr marL="0" algn="l" defTabSz="839828" rtl="0" eaLnBrk="1" latinLnBrk="0" hangingPunct="1">
      <a:defRPr kumimoji="1" sz="1102" kern="1200">
        <a:solidFill>
          <a:schemeClr val="tx1"/>
        </a:solidFill>
        <a:latin typeface="+mn-lt"/>
        <a:ea typeface="+mn-ea"/>
        <a:cs typeface="+mn-cs"/>
      </a:defRPr>
    </a:lvl1pPr>
    <a:lvl2pPr marL="419913" algn="l" defTabSz="839828" rtl="0" eaLnBrk="1" latinLnBrk="0" hangingPunct="1">
      <a:defRPr kumimoji="1" sz="1102" kern="1200">
        <a:solidFill>
          <a:schemeClr val="tx1"/>
        </a:solidFill>
        <a:latin typeface="+mn-lt"/>
        <a:ea typeface="+mn-ea"/>
        <a:cs typeface="+mn-cs"/>
      </a:defRPr>
    </a:lvl2pPr>
    <a:lvl3pPr marL="839828" algn="l" defTabSz="839828" rtl="0" eaLnBrk="1" latinLnBrk="0" hangingPunct="1">
      <a:defRPr kumimoji="1" sz="1102" kern="1200">
        <a:solidFill>
          <a:schemeClr val="tx1"/>
        </a:solidFill>
        <a:latin typeface="+mn-lt"/>
        <a:ea typeface="+mn-ea"/>
        <a:cs typeface="+mn-cs"/>
      </a:defRPr>
    </a:lvl3pPr>
    <a:lvl4pPr marL="1259742" algn="l" defTabSz="839828" rtl="0" eaLnBrk="1" latinLnBrk="0" hangingPunct="1">
      <a:defRPr kumimoji="1" sz="1102" kern="1200">
        <a:solidFill>
          <a:schemeClr val="tx1"/>
        </a:solidFill>
        <a:latin typeface="+mn-lt"/>
        <a:ea typeface="+mn-ea"/>
        <a:cs typeface="+mn-cs"/>
      </a:defRPr>
    </a:lvl4pPr>
    <a:lvl5pPr marL="1679655" algn="l" defTabSz="839828" rtl="0" eaLnBrk="1" latinLnBrk="0" hangingPunct="1">
      <a:defRPr kumimoji="1" sz="1102" kern="1200">
        <a:solidFill>
          <a:schemeClr val="tx1"/>
        </a:solidFill>
        <a:latin typeface="+mn-lt"/>
        <a:ea typeface="+mn-ea"/>
        <a:cs typeface="+mn-cs"/>
      </a:defRPr>
    </a:lvl5pPr>
    <a:lvl6pPr marL="2099569" algn="l" defTabSz="839828" rtl="0" eaLnBrk="1" latinLnBrk="0" hangingPunct="1">
      <a:defRPr kumimoji="1" sz="1102" kern="1200">
        <a:solidFill>
          <a:schemeClr val="tx1"/>
        </a:solidFill>
        <a:latin typeface="+mn-lt"/>
        <a:ea typeface="+mn-ea"/>
        <a:cs typeface="+mn-cs"/>
      </a:defRPr>
    </a:lvl6pPr>
    <a:lvl7pPr marL="2519483" algn="l" defTabSz="839828" rtl="0" eaLnBrk="1" latinLnBrk="0" hangingPunct="1">
      <a:defRPr kumimoji="1" sz="1102" kern="1200">
        <a:solidFill>
          <a:schemeClr val="tx1"/>
        </a:solidFill>
        <a:latin typeface="+mn-lt"/>
        <a:ea typeface="+mn-ea"/>
        <a:cs typeface="+mn-cs"/>
      </a:defRPr>
    </a:lvl7pPr>
    <a:lvl8pPr marL="2939397" algn="l" defTabSz="839828" rtl="0" eaLnBrk="1" latinLnBrk="0" hangingPunct="1">
      <a:defRPr kumimoji="1" sz="1102" kern="1200">
        <a:solidFill>
          <a:schemeClr val="tx1"/>
        </a:solidFill>
        <a:latin typeface="+mn-lt"/>
        <a:ea typeface="+mn-ea"/>
        <a:cs typeface="+mn-cs"/>
      </a:defRPr>
    </a:lvl8pPr>
    <a:lvl9pPr marL="3359310" algn="l" defTabSz="839828" rtl="0" eaLnBrk="1" latinLnBrk="0" hangingPunct="1">
      <a:defRPr kumimoji="1" sz="110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145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677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7537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891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307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053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63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247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3071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244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8956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12/2/2024</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5457225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13" Type="http://schemas.microsoft.com/office/2007/relationships/diagramDrawing" Target="../diagrams/drawing1.xml"/><Relationship Id="rId18" Type="http://schemas.microsoft.com/office/2007/relationships/diagramDrawing" Target="../diagrams/drawing2.xml"/><Relationship Id="rId3" Type="http://schemas.openxmlformats.org/officeDocument/2006/relationships/image" Target="../media/image2.svg"/><Relationship Id="rId21" Type="http://schemas.openxmlformats.org/officeDocument/2006/relationships/image" Target="../media/image7.png"/><Relationship Id="rId7" Type="http://schemas.microsoft.com/office/2007/relationships/hdphoto" Target="../media/hdphoto1.wdp"/><Relationship Id="rId12" Type="http://schemas.openxmlformats.org/officeDocument/2006/relationships/diagramColors" Target="../diagrams/colors1.xml"/><Relationship Id="rId17" Type="http://schemas.openxmlformats.org/officeDocument/2006/relationships/diagramColors" Target="../diagrams/colors2.xml"/><Relationship Id="rId2" Type="http://schemas.openxmlformats.org/officeDocument/2006/relationships/image" Target="../media/image1.png"/><Relationship Id="rId16" Type="http://schemas.openxmlformats.org/officeDocument/2006/relationships/diagramQuickStyle" Target="../diagrams/quickStyle2.xml"/><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diagramQuickStyle" Target="../diagrams/quickStyle1.xml"/><Relationship Id="rId5" Type="http://schemas.openxmlformats.org/officeDocument/2006/relationships/image" Target="../media/image4.svg"/><Relationship Id="rId15" Type="http://schemas.openxmlformats.org/officeDocument/2006/relationships/diagramLayout" Target="../diagrams/layout2.xml"/><Relationship Id="rId10" Type="http://schemas.openxmlformats.org/officeDocument/2006/relationships/diagramLayout" Target="../diagrams/layout1.xml"/><Relationship Id="rId19" Type="http://schemas.openxmlformats.org/officeDocument/2006/relationships/image" Target="../media/image5.jpg"/><Relationship Id="rId4" Type="http://schemas.openxmlformats.org/officeDocument/2006/relationships/image" Target="../media/image2.png"/><Relationship Id="rId9" Type="http://schemas.openxmlformats.org/officeDocument/2006/relationships/diagramData" Target="../diagrams/data1.xml"/><Relationship Id="rId14" Type="http://schemas.openxmlformats.org/officeDocument/2006/relationships/diagramData" Target="../diagrams/data2.xml"/><Relationship Id="rId22"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グラフィックス 320">
            <a:extLst>
              <a:ext uri="{FF2B5EF4-FFF2-40B4-BE49-F238E27FC236}">
                <a16:creationId xmlns:a16="http://schemas.microsoft.com/office/drawing/2014/main" id="{36592442-AB1C-53AA-E741-1927B5DDB8EB}"/>
              </a:ext>
            </a:extLst>
          </p:cNvPr>
          <p:cNvPicPr preferRelativeResize="0">
            <a:picLocks/>
          </p:cNvPicPr>
          <p:nvPr/>
        </p:nvPicPr>
        <p:blipFill>
          <a:blip r:embed="rId2">
            <a:extLst>
              <a:ext uri="{96DAC541-7B7A-43D3-8B79-37D633B846F1}">
                <asvg:svgBlip xmlns="" xmlns:asvg="http://schemas.microsoft.com/office/drawing/2016/SVG/main" r:embed="rId3"/>
              </a:ext>
            </a:extLst>
          </a:blip>
          <a:stretch>
            <a:fillRect/>
          </a:stretch>
        </p:blipFill>
        <p:spPr>
          <a:xfrm>
            <a:off x="-1" y="-12821"/>
            <a:ext cx="6858295" cy="914662"/>
          </a:xfrm>
          <a:prstGeom prst="rect">
            <a:avLst/>
          </a:prstGeom>
        </p:spPr>
      </p:pic>
      <p:pic>
        <p:nvPicPr>
          <p:cNvPr id="4" name="グラフィックス 3">
            <a:extLst>
              <a:ext uri="{FF2B5EF4-FFF2-40B4-BE49-F238E27FC236}">
                <a16:creationId xmlns:a16="http://schemas.microsoft.com/office/drawing/2014/main" id="{1974FFA0-9B56-B8A0-4799-FF7F3C140A1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002" y="101686"/>
            <a:ext cx="2782281" cy="283482"/>
          </a:xfrm>
          <a:prstGeom prst="rect">
            <a:avLst/>
          </a:prstGeom>
        </p:spPr>
      </p:pic>
      <p:sp>
        <p:nvSpPr>
          <p:cNvPr id="5" name="テキスト ボックス 4">
            <a:extLst>
              <a:ext uri="{FF2B5EF4-FFF2-40B4-BE49-F238E27FC236}">
                <a16:creationId xmlns:a16="http://schemas.microsoft.com/office/drawing/2014/main" id="{A291EC05-0F49-6935-AB39-4A7A452E71CB}"/>
              </a:ext>
            </a:extLst>
          </p:cNvPr>
          <p:cNvSpPr txBox="1"/>
          <p:nvPr/>
        </p:nvSpPr>
        <p:spPr>
          <a:xfrm>
            <a:off x="209942" y="212580"/>
            <a:ext cx="2450707" cy="166649"/>
          </a:xfrm>
          <a:prstGeom prst="rect">
            <a:avLst/>
          </a:prstGeom>
          <a:noFill/>
        </p:spPr>
        <p:txBody>
          <a:bodyPr wrap="square" lIns="0" tIns="0" rIns="0" bIns="0" rtlCol="0">
            <a:spAutoFit/>
          </a:bodyPr>
          <a:lstStyle/>
          <a:p>
            <a:pPr>
              <a:lnSpc>
                <a:spcPts val="1452"/>
              </a:lnSpc>
            </a:pPr>
            <a:r>
              <a:rPr lang="ja-JP" altLang="en-US" sz="1814" b="1" baseline="30000" dirty="0">
                <a:solidFill>
                  <a:schemeClr val="tx1">
                    <a:lumMod val="65000"/>
                    <a:lumOff val="35000"/>
                  </a:schemeClr>
                </a:solidFill>
                <a:latin typeface="BIZ UDPゴシック" panose="020B0400000000000000" pitchFamily="50" charset="-128"/>
                <a:ea typeface="BIZ UDPゴシック" panose="020B0400000000000000" pitchFamily="50" charset="-128"/>
              </a:rPr>
              <a:t>マイナ保険証をお持ちの加入者様へ</a:t>
            </a:r>
          </a:p>
        </p:txBody>
      </p:sp>
      <p:sp>
        <p:nvSpPr>
          <p:cNvPr id="6" name="テキスト ボックス 5">
            <a:extLst>
              <a:ext uri="{FF2B5EF4-FFF2-40B4-BE49-F238E27FC236}">
                <a16:creationId xmlns:a16="http://schemas.microsoft.com/office/drawing/2014/main" id="{50F33225-FD1A-D126-14FF-FC7415A933B8}"/>
              </a:ext>
            </a:extLst>
          </p:cNvPr>
          <p:cNvSpPr txBox="1"/>
          <p:nvPr/>
        </p:nvSpPr>
        <p:spPr>
          <a:xfrm>
            <a:off x="305130" y="570428"/>
            <a:ext cx="6107939" cy="359073"/>
          </a:xfrm>
          <a:prstGeom prst="rect">
            <a:avLst/>
          </a:prstGeom>
          <a:noFill/>
        </p:spPr>
        <p:txBody>
          <a:bodyPr wrap="square" lIns="0" tIns="0" rIns="0" bIns="0" rtlCol="0">
            <a:spAutoFit/>
          </a:bodyPr>
          <a:lstStyle/>
          <a:p>
            <a:pPr>
              <a:lnSpc>
                <a:spcPts val="2812"/>
              </a:lnSpc>
            </a:pPr>
            <a:r>
              <a:rPr lang="ja-JP" altLang="en-US" sz="3629" b="1" baseline="30000" dirty="0">
                <a:solidFill>
                  <a:srgbClr val="FFFF00"/>
                </a:solidFill>
                <a:latin typeface="BIZ UDPゴシック" panose="020B0400000000000000" pitchFamily="50" charset="-128"/>
                <a:ea typeface="BIZ UDPゴシック" panose="020B0400000000000000" pitchFamily="50" charset="-128"/>
              </a:rPr>
              <a:t>マイナ保険証</a:t>
            </a:r>
            <a:r>
              <a:rPr lang="ja-JP" altLang="en-US" sz="3266" b="1" baseline="30000" dirty="0">
                <a:solidFill>
                  <a:schemeClr val="bg1"/>
                </a:solidFill>
                <a:latin typeface="BIZ UDPゴシック" panose="020B0400000000000000" pitchFamily="50" charset="-128"/>
                <a:ea typeface="BIZ UDPゴシック" panose="020B0400000000000000" pitchFamily="50" charset="-128"/>
              </a:rPr>
              <a:t>で医療機関を受診しましょう</a:t>
            </a:r>
            <a:endParaRPr lang="ja-JP" altLang="en-US" sz="2903" b="1" baseline="30000" dirty="0">
              <a:solidFill>
                <a:schemeClr val="bg1"/>
              </a:solidFill>
              <a:latin typeface="BIZ UDPゴシック" panose="020B0400000000000000" pitchFamily="50" charset="-128"/>
              <a:ea typeface="BIZ UDPゴシック" panose="020B0400000000000000" pitchFamily="50" charset="-128"/>
            </a:endParaRPr>
          </a:p>
        </p:txBody>
      </p:sp>
      <p:pic>
        <p:nvPicPr>
          <p:cNvPr id="28" name="図 27">
            <a:extLst>
              <a:ext uri="{FF2B5EF4-FFF2-40B4-BE49-F238E27FC236}">
                <a16:creationId xmlns:a16="http://schemas.microsoft.com/office/drawing/2014/main" id="{49C783BE-DE03-4429-B772-4CF72933A0D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45" b="96516" l="5237" r="95262">
                        <a14:foregroundMark x1="59850" y1="22300" x2="46135" y2="28920"/>
                        <a14:foregroundMark x1="46135" y1="28920" x2="49626" y2="48084"/>
                        <a14:foregroundMark x1="49626" y1="48084" x2="55611" y2="45296"/>
                        <a14:foregroundMark x1="52868" y1="14634" x2="46633" y2="3833"/>
                        <a14:foregroundMark x1="56858" y1="42160" x2="54115" y2="56098"/>
                        <a14:foregroundMark x1="38653" y1="31707" x2="45137" y2="48780"/>
                        <a14:foregroundMark x1="45137" y1="48780" x2="49626" y2="52962"/>
                        <a14:foregroundMark x1="45137" y1="77352" x2="39651" y2="92334"/>
                        <a14:foregroundMark x1="53367" y1="74564" x2="67581" y2="89547"/>
                        <a14:foregroundMark x1="50125" y1="59930" x2="48130" y2="83275"/>
                        <a14:foregroundMark x1="35910" y1="77700" x2="42394" y2="96516"/>
                        <a14:foregroundMark x1="42394" y1="96516" x2="48878" y2="91986"/>
                        <a14:foregroundMark x1="50125" y1="72474" x2="51122" y2="85714"/>
                        <a14:foregroundMark x1="45885" y1="70035" x2="50125" y2="91289"/>
                        <a14:foregroundMark x1="55611" y1="69686" x2="54613" y2="91289"/>
                        <a14:foregroundMark x1="54613" y1="91289" x2="53616" y2="95122"/>
                        <a14:foregroundMark x1="59850" y1="25436" x2="60100" y2="43206"/>
                        <a14:foregroundMark x1="60100" y1="43206" x2="58853" y2="43206"/>
                        <a14:foregroundMark x1="37406" y1="31010" x2="42145" y2="48780"/>
                        <a14:foregroundMark x1="42145" y1="48780" x2="50623" y2="56446"/>
                        <a14:foregroundMark x1="5486" y1="60976" x2="10973" y2="68293"/>
                        <a14:foregroundMark x1="12968" y1="67944" x2="18703" y2="81185"/>
                        <a14:foregroundMark x1="95262" y1="61324" x2="84289" y2="74216"/>
                        <a14:foregroundMark x1="82544" y1="85017" x2="78803" y2="96864"/>
                        <a14:foregroundMark x1="59850" y1="83972" x2="61097" y2="86411"/>
                        <a14:foregroundMark x1="18454" y1="83972" x2="20698" y2="96167"/>
                        <a14:foregroundMark x1="50374" y1="1742" x2="50374" y2="1742"/>
                        <a14:foregroundMark x1="50873" y1="1045" x2="50873" y2="1045"/>
                        <a14:foregroundMark x1="49377" y1="1045" x2="49377" y2="1045"/>
                      </a14:backgroundRemoval>
                    </a14:imgEffect>
                  </a14:imgLayer>
                </a14:imgProps>
              </a:ext>
            </a:extLst>
          </a:blip>
          <a:srcRect r="26259"/>
          <a:stretch/>
        </p:blipFill>
        <p:spPr>
          <a:xfrm>
            <a:off x="5974028" y="184084"/>
            <a:ext cx="736927" cy="715242"/>
          </a:xfrm>
          <a:prstGeom prst="rect">
            <a:avLst/>
          </a:prstGeom>
        </p:spPr>
      </p:pic>
      <p:pic>
        <p:nvPicPr>
          <p:cNvPr id="16" name="図 15">
            <a:extLst>
              <a:ext uri="{FF2B5EF4-FFF2-40B4-BE49-F238E27FC236}">
                <a16:creationId xmlns:a16="http://schemas.microsoft.com/office/drawing/2014/main" id="{FF3B4407-4BD1-4FCD-BA35-2F25C2662D0B}"/>
              </a:ext>
            </a:extLst>
          </p:cNvPr>
          <p:cNvPicPr>
            <a:picLocks noChangeAspect="1"/>
          </p:cNvPicPr>
          <p:nvPr/>
        </p:nvPicPr>
        <p:blipFill>
          <a:blip r:embed="rId8"/>
          <a:stretch>
            <a:fillRect/>
          </a:stretch>
        </p:blipFill>
        <p:spPr>
          <a:xfrm>
            <a:off x="231544" y="2064624"/>
            <a:ext cx="1149594" cy="64664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3" name="図表 22">
            <a:extLst>
              <a:ext uri="{FF2B5EF4-FFF2-40B4-BE49-F238E27FC236}">
                <a16:creationId xmlns:a16="http://schemas.microsoft.com/office/drawing/2014/main" id="{25A3CE3D-4D21-49DE-9691-646E2975CBFE}"/>
              </a:ext>
            </a:extLst>
          </p:cNvPr>
          <p:cNvGraphicFramePr/>
          <p:nvPr>
            <p:extLst>
              <p:ext uri="{D42A27DB-BD31-4B8C-83A1-F6EECF244321}">
                <p14:modId xmlns:p14="http://schemas.microsoft.com/office/powerpoint/2010/main" val="535301265"/>
              </p:ext>
            </p:extLst>
          </p:nvPr>
        </p:nvGraphicFramePr>
        <p:xfrm>
          <a:off x="131532" y="1499125"/>
          <a:ext cx="6601255" cy="3688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5" name="図表 84">
            <a:extLst>
              <a:ext uri="{FF2B5EF4-FFF2-40B4-BE49-F238E27FC236}">
                <a16:creationId xmlns:a16="http://schemas.microsoft.com/office/drawing/2014/main" id="{4549A046-786B-44C8-948F-DBF9C2FA2C53}"/>
              </a:ext>
            </a:extLst>
          </p:cNvPr>
          <p:cNvGraphicFramePr/>
          <p:nvPr>
            <p:extLst>
              <p:ext uri="{D42A27DB-BD31-4B8C-83A1-F6EECF244321}">
                <p14:modId xmlns:p14="http://schemas.microsoft.com/office/powerpoint/2010/main" val="1378263278"/>
              </p:ext>
            </p:extLst>
          </p:nvPr>
        </p:nvGraphicFramePr>
        <p:xfrm>
          <a:off x="127302" y="2894102"/>
          <a:ext cx="6601255" cy="45431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95" name="グループ化 94">
            <a:extLst>
              <a:ext uri="{FF2B5EF4-FFF2-40B4-BE49-F238E27FC236}">
                <a16:creationId xmlns:a16="http://schemas.microsoft.com/office/drawing/2014/main" id="{DFB45EDA-D6D9-4413-B326-05E33E904E39}"/>
              </a:ext>
            </a:extLst>
          </p:cNvPr>
          <p:cNvGrpSpPr/>
          <p:nvPr/>
        </p:nvGrpSpPr>
        <p:grpSpPr>
          <a:xfrm>
            <a:off x="1774071" y="2064624"/>
            <a:ext cx="623619" cy="678015"/>
            <a:chOff x="2498242" y="3262956"/>
            <a:chExt cx="855203" cy="899999"/>
          </a:xfrm>
        </p:grpSpPr>
        <p:sp>
          <p:nvSpPr>
            <p:cNvPr id="96" name="object 15">
              <a:extLst>
                <a:ext uri="{FF2B5EF4-FFF2-40B4-BE49-F238E27FC236}">
                  <a16:creationId xmlns:a16="http://schemas.microsoft.com/office/drawing/2014/main" id="{9AA7E8A5-6CA6-4356-9540-23B74689A84E}"/>
                </a:ext>
              </a:extLst>
            </p:cNvPr>
            <p:cNvSpPr/>
            <p:nvPr/>
          </p:nvSpPr>
          <p:spPr>
            <a:xfrm>
              <a:off x="2498242" y="3262956"/>
              <a:ext cx="855203" cy="899999"/>
            </a:xfrm>
            <a:prstGeom prst="rect">
              <a:avLst/>
            </a:prstGeom>
            <a:blipFill>
              <a:blip r:embed="rId19" cstate="print"/>
              <a:stretch>
                <a:fillRect/>
              </a:stretch>
            </a:blipFill>
          </p:spPr>
          <p:txBody>
            <a:bodyPr wrap="square" lIns="0" tIns="0" rIns="0" bIns="0" rtlCol="0"/>
            <a:lstStyle/>
            <a:p>
              <a:endParaRPr sz="1500">
                <a:solidFill>
                  <a:schemeClr val="tx1">
                    <a:lumMod val="65000"/>
                    <a:lumOff val="35000"/>
                  </a:schemeClr>
                </a:solidFill>
              </a:endParaRPr>
            </a:p>
          </p:txBody>
        </p:sp>
        <p:sp>
          <p:nvSpPr>
            <p:cNvPr id="97" name="object 16">
              <a:extLst>
                <a:ext uri="{FF2B5EF4-FFF2-40B4-BE49-F238E27FC236}">
                  <a16:creationId xmlns:a16="http://schemas.microsoft.com/office/drawing/2014/main" id="{7075D999-6A1C-4FA4-8924-A6ECCD143C82}"/>
                </a:ext>
              </a:extLst>
            </p:cNvPr>
            <p:cNvSpPr/>
            <p:nvPr/>
          </p:nvSpPr>
          <p:spPr>
            <a:xfrm>
              <a:off x="3092171" y="3312796"/>
              <a:ext cx="207010" cy="0"/>
            </a:xfrm>
            <a:custGeom>
              <a:avLst/>
              <a:gdLst/>
              <a:ahLst/>
              <a:cxnLst/>
              <a:rect l="l" t="t" r="r" b="b"/>
              <a:pathLst>
                <a:path w="207010">
                  <a:moveTo>
                    <a:pt x="0" y="0"/>
                  </a:moveTo>
                  <a:lnTo>
                    <a:pt x="207009" y="1"/>
                  </a:lnTo>
                </a:path>
              </a:pathLst>
            </a:custGeom>
            <a:ln w="28575">
              <a:solidFill>
                <a:srgbClr val="0017B7"/>
              </a:solidFill>
            </a:ln>
          </p:spPr>
          <p:txBody>
            <a:bodyPr wrap="square" lIns="0" tIns="0" rIns="0" bIns="0" rtlCol="0"/>
            <a:lstStyle/>
            <a:p>
              <a:endParaRPr sz="1500">
                <a:solidFill>
                  <a:schemeClr val="tx1">
                    <a:lumMod val="65000"/>
                    <a:lumOff val="35000"/>
                  </a:schemeClr>
                </a:solidFill>
              </a:endParaRPr>
            </a:p>
          </p:txBody>
        </p:sp>
        <p:sp>
          <p:nvSpPr>
            <p:cNvPr id="98" name="object 17">
              <a:extLst>
                <a:ext uri="{FF2B5EF4-FFF2-40B4-BE49-F238E27FC236}">
                  <a16:creationId xmlns:a16="http://schemas.microsoft.com/office/drawing/2014/main" id="{5EDC7A27-BB73-4E83-B20E-90A5455BB731}"/>
                </a:ext>
              </a:extLst>
            </p:cNvPr>
            <p:cNvSpPr/>
            <p:nvPr/>
          </p:nvSpPr>
          <p:spPr>
            <a:xfrm>
              <a:off x="3285469" y="3300948"/>
              <a:ext cx="0" cy="219075"/>
            </a:xfrm>
            <a:custGeom>
              <a:avLst/>
              <a:gdLst/>
              <a:ahLst/>
              <a:cxnLst/>
              <a:rect l="l" t="t" r="r" b="b"/>
              <a:pathLst>
                <a:path h="219075">
                  <a:moveTo>
                    <a:pt x="0" y="218858"/>
                  </a:moveTo>
                  <a:lnTo>
                    <a:pt x="1" y="0"/>
                  </a:lnTo>
                </a:path>
              </a:pathLst>
            </a:custGeom>
            <a:ln w="28575">
              <a:solidFill>
                <a:srgbClr val="0017B7"/>
              </a:solidFill>
            </a:ln>
          </p:spPr>
          <p:txBody>
            <a:bodyPr wrap="square" lIns="0" tIns="0" rIns="0" bIns="0" rtlCol="0"/>
            <a:lstStyle/>
            <a:p>
              <a:endParaRPr sz="1500">
                <a:solidFill>
                  <a:schemeClr val="tx1">
                    <a:lumMod val="65000"/>
                    <a:lumOff val="35000"/>
                  </a:schemeClr>
                </a:solidFill>
              </a:endParaRPr>
            </a:p>
          </p:txBody>
        </p:sp>
        <p:sp>
          <p:nvSpPr>
            <p:cNvPr id="99" name="object 18">
              <a:extLst>
                <a:ext uri="{FF2B5EF4-FFF2-40B4-BE49-F238E27FC236}">
                  <a16:creationId xmlns:a16="http://schemas.microsoft.com/office/drawing/2014/main" id="{0F9DE0EA-F7C1-44A8-9328-1979366508AE}"/>
                </a:ext>
              </a:extLst>
            </p:cNvPr>
            <p:cNvSpPr/>
            <p:nvPr/>
          </p:nvSpPr>
          <p:spPr>
            <a:xfrm>
              <a:off x="3287331" y="3918113"/>
              <a:ext cx="0" cy="207010"/>
            </a:xfrm>
            <a:custGeom>
              <a:avLst/>
              <a:gdLst/>
              <a:ahLst/>
              <a:cxnLst/>
              <a:rect l="l" t="t" r="r" b="b"/>
              <a:pathLst>
                <a:path h="207010">
                  <a:moveTo>
                    <a:pt x="1" y="0"/>
                  </a:moveTo>
                  <a:lnTo>
                    <a:pt x="0" y="207009"/>
                  </a:lnTo>
                </a:path>
              </a:pathLst>
            </a:custGeom>
            <a:ln w="28575">
              <a:solidFill>
                <a:srgbClr val="0017B7"/>
              </a:solidFill>
            </a:ln>
          </p:spPr>
          <p:txBody>
            <a:bodyPr wrap="square" lIns="0" tIns="0" rIns="0" bIns="0" rtlCol="0"/>
            <a:lstStyle/>
            <a:p>
              <a:endParaRPr sz="1500">
                <a:solidFill>
                  <a:schemeClr val="tx1">
                    <a:lumMod val="65000"/>
                    <a:lumOff val="35000"/>
                  </a:schemeClr>
                </a:solidFill>
              </a:endParaRPr>
            </a:p>
          </p:txBody>
        </p:sp>
        <p:sp>
          <p:nvSpPr>
            <p:cNvPr id="100" name="object 19">
              <a:extLst>
                <a:ext uri="{FF2B5EF4-FFF2-40B4-BE49-F238E27FC236}">
                  <a16:creationId xmlns:a16="http://schemas.microsoft.com/office/drawing/2014/main" id="{331BED65-41B6-4DEF-9EC1-6D4FAAF21CC8}"/>
                </a:ext>
              </a:extLst>
            </p:cNvPr>
            <p:cNvSpPr/>
            <p:nvPr/>
          </p:nvSpPr>
          <p:spPr>
            <a:xfrm>
              <a:off x="3080323" y="4111411"/>
              <a:ext cx="219075" cy="0"/>
            </a:xfrm>
            <a:custGeom>
              <a:avLst/>
              <a:gdLst/>
              <a:ahLst/>
              <a:cxnLst/>
              <a:rect l="l" t="t" r="r" b="b"/>
              <a:pathLst>
                <a:path w="219075">
                  <a:moveTo>
                    <a:pt x="0" y="0"/>
                  </a:moveTo>
                  <a:lnTo>
                    <a:pt x="218858" y="1"/>
                  </a:lnTo>
                </a:path>
              </a:pathLst>
            </a:custGeom>
            <a:ln w="28575">
              <a:solidFill>
                <a:srgbClr val="0017B7"/>
              </a:solidFill>
            </a:ln>
          </p:spPr>
          <p:txBody>
            <a:bodyPr wrap="square" lIns="0" tIns="0" rIns="0" bIns="0" rtlCol="0"/>
            <a:lstStyle/>
            <a:p>
              <a:endParaRPr sz="1500">
                <a:solidFill>
                  <a:schemeClr val="tx1">
                    <a:lumMod val="65000"/>
                    <a:lumOff val="35000"/>
                  </a:schemeClr>
                </a:solidFill>
              </a:endParaRPr>
            </a:p>
          </p:txBody>
        </p:sp>
        <p:sp>
          <p:nvSpPr>
            <p:cNvPr id="101" name="object 20">
              <a:extLst>
                <a:ext uri="{FF2B5EF4-FFF2-40B4-BE49-F238E27FC236}">
                  <a16:creationId xmlns:a16="http://schemas.microsoft.com/office/drawing/2014/main" id="{30B1B38F-3138-4CF1-B958-52AB35E39494}"/>
                </a:ext>
              </a:extLst>
            </p:cNvPr>
            <p:cNvSpPr/>
            <p:nvPr/>
          </p:nvSpPr>
          <p:spPr>
            <a:xfrm>
              <a:off x="2542501" y="4111936"/>
              <a:ext cx="207010" cy="0"/>
            </a:xfrm>
            <a:custGeom>
              <a:avLst/>
              <a:gdLst/>
              <a:ahLst/>
              <a:cxnLst/>
              <a:rect l="l" t="t" r="r" b="b"/>
              <a:pathLst>
                <a:path w="207010">
                  <a:moveTo>
                    <a:pt x="207009" y="1"/>
                  </a:moveTo>
                  <a:lnTo>
                    <a:pt x="0" y="0"/>
                  </a:lnTo>
                </a:path>
              </a:pathLst>
            </a:custGeom>
            <a:ln w="28575">
              <a:solidFill>
                <a:srgbClr val="0017B7"/>
              </a:solidFill>
            </a:ln>
          </p:spPr>
          <p:txBody>
            <a:bodyPr wrap="square" lIns="0" tIns="0" rIns="0" bIns="0" rtlCol="0"/>
            <a:lstStyle/>
            <a:p>
              <a:endParaRPr sz="1500">
                <a:solidFill>
                  <a:schemeClr val="tx1">
                    <a:lumMod val="65000"/>
                    <a:lumOff val="35000"/>
                  </a:schemeClr>
                </a:solidFill>
              </a:endParaRPr>
            </a:p>
          </p:txBody>
        </p:sp>
        <p:sp>
          <p:nvSpPr>
            <p:cNvPr id="102" name="object 21">
              <a:extLst>
                <a:ext uri="{FF2B5EF4-FFF2-40B4-BE49-F238E27FC236}">
                  <a16:creationId xmlns:a16="http://schemas.microsoft.com/office/drawing/2014/main" id="{8F134A31-BF6E-497D-B18B-FC02ACF9D23E}"/>
                </a:ext>
              </a:extLst>
            </p:cNvPr>
            <p:cNvSpPr/>
            <p:nvPr/>
          </p:nvSpPr>
          <p:spPr>
            <a:xfrm>
              <a:off x="2556211" y="3904928"/>
              <a:ext cx="0" cy="219075"/>
            </a:xfrm>
            <a:custGeom>
              <a:avLst/>
              <a:gdLst/>
              <a:ahLst/>
              <a:cxnLst/>
              <a:rect l="l" t="t" r="r" b="b"/>
              <a:pathLst>
                <a:path h="219075">
                  <a:moveTo>
                    <a:pt x="1" y="0"/>
                  </a:moveTo>
                  <a:lnTo>
                    <a:pt x="0" y="218858"/>
                  </a:lnTo>
                </a:path>
              </a:pathLst>
            </a:custGeom>
            <a:ln w="28575">
              <a:solidFill>
                <a:srgbClr val="0017B7"/>
              </a:solidFill>
            </a:ln>
          </p:spPr>
          <p:txBody>
            <a:bodyPr wrap="square" lIns="0" tIns="0" rIns="0" bIns="0" rtlCol="0"/>
            <a:lstStyle/>
            <a:p>
              <a:endParaRPr sz="1500">
                <a:solidFill>
                  <a:schemeClr val="tx1">
                    <a:lumMod val="65000"/>
                    <a:lumOff val="35000"/>
                  </a:schemeClr>
                </a:solidFill>
              </a:endParaRPr>
            </a:p>
          </p:txBody>
        </p:sp>
        <p:sp>
          <p:nvSpPr>
            <p:cNvPr id="103" name="object 22">
              <a:extLst>
                <a:ext uri="{FF2B5EF4-FFF2-40B4-BE49-F238E27FC236}">
                  <a16:creationId xmlns:a16="http://schemas.microsoft.com/office/drawing/2014/main" id="{34A11D51-5F16-4542-9C62-1BD5D0884E33}"/>
                </a:ext>
              </a:extLst>
            </p:cNvPr>
            <p:cNvSpPr/>
            <p:nvPr/>
          </p:nvSpPr>
          <p:spPr>
            <a:xfrm>
              <a:off x="2558851" y="3300948"/>
              <a:ext cx="0" cy="207010"/>
            </a:xfrm>
            <a:custGeom>
              <a:avLst/>
              <a:gdLst/>
              <a:ahLst/>
              <a:cxnLst/>
              <a:rect l="l" t="t" r="r" b="b"/>
              <a:pathLst>
                <a:path h="207010">
                  <a:moveTo>
                    <a:pt x="0" y="207009"/>
                  </a:moveTo>
                  <a:lnTo>
                    <a:pt x="1" y="0"/>
                  </a:lnTo>
                </a:path>
              </a:pathLst>
            </a:custGeom>
            <a:ln w="28575">
              <a:solidFill>
                <a:srgbClr val="0017B7"/>
              </a:solidFill>
            </a:ln>
          </p:spPr>
          <p:txBody>
            <a:bodyPr wrap="square" lIns="0" tIns="0" rIns="0" bIns="0" rtlCol="0"/>
            <a:lstStyle/>
            <a:p>
              <a:endParaRPr sz="1500">
                <a:solidFill>
                  <a:schemeClr val="tx1">
                    <a:lumMod val="65000"/>
                    <a:lumOff val="35000"/>
                  </a:schemeClr>
                </a:solidFill>
              </a:endParaRPr>
            </a:p>
          </p:txBody>
        </p:sp>
        <p:sp>
          <p:nvSpPr>
            <p:cNvPr id="104" name="object 23">
              <a:extLst>
                <a:ext uri="{FF2B5EF4-FFF2-40B4-BE49-F238E27FC236}">
                  <a16:creationId xmlns:a16="http://schemas.microsoft.com/office/drawing/2014/main" id="{C338D5D6-8585-4B69-8DDF-94C341F97E9F}"/>
                </a:ext>
              </a:extLst>
            </p:cNvPr>
            <p:cNvSpPr/>
            <p:nvPr/>
          </p:nvSpPr>
          <p:spPr>
            <a:xfrm>
              <a:off x="2547003" y="3314656"/>
              <a:ext cx="219075" cy="0"/>
            </a:xfrm>
            <a:custGeom>
              <a:avLst/>
              <a:gdLst/>
              <a:ahLst/>
              <a:cxnLst/>
              <a:rect l="l" t="t" r="r" b="b"/>
              <a:pathLst>
                <a:path w="219075">
                  <a:moveTo>
                    <a:pt x="218858" y="1"/>
                  </a:moveTo>
                  <a:lnTo>
                    <a:pt x="0" y="0"/>
                  </a:lnTo>
                </a:path>
              </a:pathLst>
            </a:custGeom>
            <a:ln w="28575">
              <a:solidFill>
                <a:srgbClr val="0017B7"/>
              </a:solidFill>
            </a:ln>
          </p:spPr>
          <p:txBody>
            <a:bodyPr wrap="square" lIns="0" tIns="0" rIns="0" bIns="0" rtlCol="0"/>
            <a:lstStyle/>
            <a:p>
              <a:endParaRPr sz="1500">
                <a:solidFill>
                  <a:schemeClr val="tx1">
                    <a:lumMod val="65000"/>
                    <a:lumOff val="35000"/>
                  </a:schemeClr>
                </a:solidFill>
              </a:endParaRPr>
            </a:p>
          </p:txBody>
        </p:sp>
      </p:grpSp>
      <p:sp>
        <p:nvSpPr>
          <p:cNvPr id="105" name="object 24">
            <a:extLst>
              <a:ext uri="{FF2B5EF4-FFF2-40B4-BE49-F238E27FC236}">
                <a16:creationId xmlns:a16="http://schemas.microsoft.com/office/drawing/2014/main" id="{9662CA96-3A4C-4517-AA52-C9C8EB1106C4}"/>
              </a:ext>
            </a:extLst>
          </p:cNvPr>
          <p:cNvSpPr/>
          <p:nvPr/>
        </p:nvSpPr>
        <p:spPr>
          <a:xfrm>
            <a:off x="2736862" y="2062991"/>
            <a:ext cx="587380" cy="712419"/>
          </a:xfrm>
          <a:prstGeom prst="rect">
            <a:avLst/>
          </a:prstGeom>
          <a:blipFill>
            <a:blip r:embed="rId20" cstate="print"/>
            <a:stretch>
              <a:fillRect/>
            </a:stretch>
          </a:blipFill>
        </p:spPr>
        <p:txBody>
          <a:bodyPr wrap="square" lIns="0" tIns="0" rIns="0" bIns="0" rtlCol="0"/>
          <a:lstStyle/>
          <a:p>
            <a:endParaRPr sz="1500">
              <a:solidFill>
                <a:schemeClr val="tx1">
                  <a:lumMod val="65000"/>
                  <a:lumOff val="35000"/>
                </a:schemeClr>
              </a:solidFill>
            </a:endParaRPr>
          </a:p>
        </p:txBody>
      </p:sp>
      <p:sp>
        <p:nvSpPr>
          <p:cNvPr id="31" name="テキスト ボックス 30">
            <a:extLst>
              <a:ext uri="{FF2B5EF4-FFF2-40B4-BE49-F238E27FC236}">
                <a16:creationId xmlns:a16="http://schemas.microsoft.com/office/drawing/2014/main" id="{4FF03423-2E1C-4257-B906-9B95811171B4}"/>
              </a:ext>
            </a:extLst>
          </p:cNvPr>
          <p:cNvSpPr txBox="1"/>
          <p:nvPr/>
        </p:nvSpPr>
        <p:spPr>
          <a:xfrm>
            <a:off x="2397689" y="2263776"/>
            <a:ext cx="378630" cy="323165"/>
          </a:xfrm>
          <a:prstGeom prst="rect">
            <a:avLst/>
          </a:prstGeom>
          <a:noFill/>
        </p:spPr>
        <p:txBody>
          <a:bodyPr wrap="none" rtlCol="0">
            <a:spAutoFit/>
          </a:bodyPr>
          <a:lstStyle/>
          <a:p>
            <a:r>
              <a:rPr kumimoji="1" lang="en-US" altLang="ja-JP" sz="1500" dirty="0">
                <a:solidFill>
                  <a:schemeClr val="tx1">
                    <a:lumMod val="65000"/>
                    <a:lumOff val="35000"/>
                  </a:schemeClr>
                </a:solidFill>
                <a:latin typeface="Meiryo UI" panose="020B0604030504040204" pitchFamily="50" charset="-128"/>
                <a:ea typeface="Meiryo UI" panose="020B0604030504040204" pitchFamily="50" charset="-128"/>
              </a:rPr>
              <a:t>or</a:t>
            </a:r>
            <a:endParaRPr kumimoji="1" lang="ja-JP" altLang="en-US" sz="1500" dirty="0">
              <a:solidFill>
                <a:schemeClr val="tx1">
                  <a:lumMod val="65000"/>
                  <a:lumOff val="35000"/>
                </a:schemeClr>
              </a:solidFill>
              <a:latin typeface="Meiryo UI" panose="020B0604030504040204" pitchFamily="50" charset="-128"/>
              <a:ea typeface="Meiryo UI" panose="020B0604030504040204" pitchFamily="50" charset="-128"/>
            </a:endParaRPr>
          </a:p>
        </p:txBody>
      </p:sp>
      <p:grpSp>
        <p:nvGrpSpPr>
          <p:cNvPr id="106" name="グループ化 105">
            <a:extLst>
              <a:ext uri="{FF2B5EF4-FFF2-40B4-BE49-F238E27FC236}">
                <a16:creationId xmlns:a16="http://schemas.microsoft.com/office/drawing/2014/main" id="{425544BC-D01C-4847-ABC1-737FC63245C3}"/>
              </a:ext>
            </a:extLst>
          </p:cNvPr>
          <p:cNvGrpSpPr/>
          <p:nvPr/>
        </p:nvGrpSpPr>
        <p:grpSpPr>
          <a:xfrm>
            <a:off x="3663414" y="1981028"/>
            <a:ext cx="1289799" cy="813838"/>
            <a:chOff x="5858255" y="4960109"/>
            <a:chExt cx="1422400" cy="1850774"/>
          </a:xfrm>
        </p:grpSpPr>
        <p:sp>
          <p:nvSpPr>
            <p:cNvPr id="107" name="object 19">
              <a:extLst>
                <a:ext uri="{FF2B5EF4-FFF2-40B4-BE49-F238E27FC236}">
                  <a16:creationId xmlns:a16="http://schemas.microsoft.com/office/drawing/2014/main" id="{85C2A56A-4C0C-4A16-9678-171F0A0C3218}"/>
                </a:ext>
              </a:extLst>
            </p:cNvPr>
            <p:cNvSpPr/>
            <p:nvPr/>
          </p:nvSpPr>
          <p:spPr>
            <a:xfrm>
              <a:off x="5858255" y="4960109"/>
              <a:ext cx="1422400" cy="328296"/>
            </a:xfrm>
            <a:custGeom>
              <a:avLst/>
              <a:gdLst/>
              <a:ahLst/>
              <a:cxnLst/>
              <a:rect l="l" t="t" r="r" b="b"/>
              <a:pathLst>
                <a:path w="1422400" h="429895">
                  <a:moveTo>
                    <a:pt x="0" y="429768"/>
                  </a:moveTo>
                  <a:lnTo>
                    <a:pt x="1421892" y="429768"/>
                  </a:lnTo>
                  <a:lnTo>
                    <a:pt x="1421892" y="0"/>
                  </a:lnTo>
                  <a:lnTo>
                    <a:pt x="0" y="0"/>
                  </a:lnTo>
                  <a:lnTo>
                    <a:pt x="0" y="429768"/>
                  </a:lnTo>
                  <a:close/>
                </a:path>
              </a:pathLst>
            </a:custGeom>
            <a:solidFill>
              <a:srgbClr val="375F92"/>
            </a:solidFill>
          </p:spPr>
          <p:txBody>
            <a:bodyPr wrap="square" lIns="0" tIns="0" rIns="0" bIns="0" rtlCol="0"/>
            <a:lstStyle/>
            <a:p>
              <a:endParaRPr sz="1270" dirty="0"/>
            </a:p>
          </p:txBody>
        </p:sp>
        <p:sp>
          <p:nvSpPr>
            <p:cNvPr id="108" name="object 20">
              <a:extLst>
                <a:ext uri="{FF2B5EF4-FFF2-40B4-BE49-F238E27FC236}">
                  <a16:creationId xmlns:a16="http://schemas.microsoft.com/office/drawing/2014/main" id="{726DA177-949E-4001-BF11-B1F2E2983AF3}"/>
                </a:ext>
              </a:extLst>
            </p:cNvPr>
            <p:cNvSpPr txBox="1"/>
            <p:nvPr/>
          </p:nvSpPr>
          <p:spPr>
            <a:xfrm>
              <a:off x="5948319" y="5060280"/>
              <a:ext cx="1331702" cy="248683"/>
            </a:xfrm>
            <a:prstGeom prst="rect">
              <a:avLst/>
            </a:prstGeom>
          </p:spPr>
          <p:txBody>
            <a:bodyPr vert="horz" wrap="square" lIns="0" tIns="11521" rIns="0" bIns="0" rtlCol="0">
              <a:spAutoFit/>
            </a:bodyPr>
            <a:lstStyle/>
            <a:p>
              <a:pPr marL="276516">
                <a:spcBef>
                  <a:spcPts val="91"/>
                </a:spcBef>
              </a:pPr>
              <a:r>
                <a:rPr sz="635" b="1" dirty="0">
                  <a:solidFill>
                    <a:schemeClr val="bg1"/>
                  </a:solidFill>
                  <a:latin typeface="メイリオ"/>
                  <a:cs typeface="メイリオ"/>
                </a:rPr>
                <a:t>同意方法の確認</a:t>
              </a:r>
              <a:endParaRPr sz="635" dirty="0">
                <a:solidFill>
                  <a:schemeClr val="bg1"/>
                </a:solidFill>
                <a:latin typeface="メイリオ"/>
                <a:cs typeface="メイリオ"/>
              </a:endParaRPr>
            </a:p>
          </p:txBody>
        </p:sp>
        <p:sp>
          <p:nvSpPr>
            <p:cNvPr id="109" name="object 21">
              <a:extLst>
                <a:ext uri="{FF2B5EF4-FFF2-40B4-BE49-F238E27FC236}">
                  <a16:creationId xmlns:a16="http://schemas.microsoft.com/office/drawing/2014/main" id="{D9E69DC4-0187-473E-8210-D5F1EA2B6157}"/>
                </a:ext>
              </a:extLst>
            </p:cNvPr>
            <p:cNvSpPr/>
            <p:nvPr/>
          </p:nvSpPr>
          <p:spPr>
            <a:xfrm>
              <a:off x="5858256" y="5291327"/>
              <a:ext cx="1419389" cy="1519556"/>
            </a:xfrm>
            <a:custGeom>
              <a:avLst/>
              <a:gdLst/>
              <a:ahLst/>
              <a:cxnLst/>
              <a:rect l="l" t="t" r="r" b="b"/>
              <a:pathLst>
                <a:path w="1421765" h="1519554">
                  <a:moveTo>
                    <a:pt x="0" y="1519301"/>
                  </a:moveTo>
                  <a:lnTo>
                    <a:pt x="1421383" y="1519301"/>
                  </a:lnTo>
                  <a:lnTo>
                    <a:pt x="1421383" y="0"/>
                  </a:lnTo>
                  <a:lnTo>
                    <a:pt x="0" y="0"/>
                  </a:lnTo>
                  <a:lnTo>
                    <a:pt x="0" y="1519301"/>
                  </a:lnTo>
                  <a:close/>
                </a:path>
              </a:pathLst>
            </a:custGeom>
            <a:solidFill>
              <a:srgbClr val="DEEBF7"/>
            </a:solidFill>
          </p:spPr>
          <p:txBody>
            <a:bodyPr wrap="square" lIns="0" tIns="0" rIns="0" bIns="0" rtlCol="0"/>
            <a:lstStyle/>
            <a:p>
              <a:endParaRPr sz="1270"/>
            </a:p>
          </p:txBody>
        </p:sp>
        <p:sp>
          <p:nvSpPr>
            <p:cNvPr id="110" name="object 22">
              <a:extLst>
                <a:ext uri="{FF2B5EF4-FFF2-40B4-BE49-F238E27FC236}">
                  <a16:creationId xmlns:a16="http://schemas.microsoft.com/office/drawing/2014/main" id="{AEB86D98-C479-45FA-9764-CCCC1D88C68D}"/>
                </a:ext>
              </a:extLst>
            </p:cNvPr>
            <p:cNvSpPr/>
            <p:nvPr/>
          </p:nvSpPr>
          <p:spPr>
            <a:xfrm>
              <a:off x="5858255" y="5291327"/>
              <a:ext cx="1421765" cy="1519556"/>
            </a:xfrm>
            <a:custGeom>
              <a:avLst/>
              <a:gdLst/>
              <a:ahLst/>
              <a:cxnLst/>
              <a:rect l="l" t="t" r="r" b="b"/>
              <a:pathLst>
                <a:path w="1421765" h="1519554">
                  <a:moveTo>
                    <a:pt x="0" y="1519301"/>
                  </a:moveTo>
                  <a:lnTo>
                    <a:pt x="1421383" y="1519301"/>
                  </a:lnTo>
                  <a:lnTo>
                    <a:pt x="1421383" y="0"/>
                  </a:lnTo>
                  <a:lnTo>
                    <a:pt x="0" y="0"/>
                  </a:lnTo>
                  <a:lnTo>
                    <a:pt x="0" y="1519301"/>
                  </a:lnTo>
                  <a:close/>
                </a:path>
              </a:pathLst>
            </a:custGeom>
            <a:ln w="6350">
              <a:solidFill>
                <a:srgbClr val="BDBDBD"/>
              </a:solidFill>
            </a:ln>
          </p:spPr>
          <p:txBody>
            <a:bodyPr wrap="square" lIns="0" tIns="0" rIns="0" bIns="0" rtlCol="0"/>
            <a:lstStyle/>
            <a:p>
              <a:endParaRPr sz="1270"/>
            </a:p>
          </p:txBody>
        </p:sp>
        <p:sp>
          <p:nvSpPr>
            <p:cNvPr id="111" name="object 23">
              <a:extLst>
                <a:ext uri="{FF2B5EF4-FFF2-40B4-BE49-F238E27FC236}">
                  <a16:creationId xmlns:a16="http://schemas.microsoft.com/office/drawing/2014/main" id="{645651B3-54F7-464D-A4C7-49388388D1C8}"/>
                </a:ext>
              </a:extLst>
            </p:cNvPr>
            <p:cNvSpPr txBox="1"/>
            <p:nvPr/>
          </p:nvSpPr>
          <p:spPr>
            <a:xfrm>
              <a:off x="5895085" y="5320029"/>
              <a:ext cx="1382561" cy="726153"/>
            </a:xfrm>
            <a:prstGeom prst="rect">
              <a:avLst/>
            </a:prstGeom>
          </p:spPr>
          <p:txBody>
            <a:bodyPr vert="horz" wrap="square" lIns="0" tIns="6913" rIns="0" bIns="0" rtlCol="0">
              <a:spAutoFit/>
            </a:bodyPr>
            <a:lstStyle/>
            <a:p>
              <a:pPr marR="25347">
                <a:lnSpc>
                  <a:spcPct val="103400"/>
                </a:lnSpc>
                <a:spcBef>
                  <a:spcPts val="54"/>
                </a:spcBef>
              </a:pPr>
              <a:r>
                <a:rPr sz="635" dirty="0" err="1">
                  <a:latin typeface="メイリオ"/>
                  <a:cs typeface="メイリオ"/>
                </a:rPr>
                <a:t>過去の医療情報等の提供に同意しますか</a:t>
              </a:r>
              <a:r>
                <a:rPr sz="635" dirty="0">
                  <a:latin typeface="メイリオ"/>
                  <a:cs typeface="メイリオ"/>
                </a:rPr>
                <a:t>。</a:t>
              </a:r>
            </a:p>
            <a:p>
              <a:pPr>
                <a:lnSpc>
                  <a:spcPts val="948"/>
                </a:lnSpc>
              </a:pPr>
              <a:r>
                <a:rPr sz="635" dirty="0">
                  <a:latin typeface="メイリオ"/>
                  <a:cs typeface="メイリオ"/>
                </a:rPr>
                <a:t>【</a:t>
              </a:r>
              <a:r>
                <a:rPr sz="635" spc="136" dirty="0" err="1">
                  <a:latin typeface="メイリオ"/>
                  <a:cs typeface="メイリオ"/>
                </a:rPr>
                <a:t>手</a:t>
              </a:r>
              <a:r>
                <a:rPr sz="635" dirty="0" err="1">
                  <a:latin typeface="メイリオ"/>
                  <a:cs typeface="メイリオ"/>
                </a:rPr>
                <a:t>術／診療、</a:t>
              </a:r>
              <a:r>
                <a:rPr sz="635" spc="64" dirty="0" err="1">
                  <a:latin typeface="メイリオ"/>
                  <a:cs typeface="メイリオ"/>
                </a:rPr>
                <a:t>お</a:t>
              </a:r>
              <a:r>
                <a:rPr sz="635" dirty="0" err="1">
                  <a:latin typeface="メイリオ"/>
                  <a:cs typeface="メイリオ"/>
                </a:rPr>
                <a:t>薬／健診</a:t>
              </a:r>
              <a:r>
                <a:rPr sz="635" dirty="0">
                  <a:latin typeface="メイリオ"/>
                  <a:cs typeface="メイリオ"/>
                </a:rPr>
                <a:t>】</a:t>
              </a:r>
            </a:p>
          </p:txBody>
        </p:sp>
        <p:sp>
          <p:nvSpPr>
            <p:cNvPr id="112" name="object 24">
              <a:extLst>
                <a:ext uri="{FF2B5EF4-FFF2-40B4-BE49-F238E27FC236}">
                  <a16:creationId xmlns:a16="http://schemas.microsoft.com/office/drawing/2014/main" id="{07FCEA89-D0B3-48BB-A3B9-CDE62A400C4E}"/>
                </a:ext>
              </a:extLst>
            </p:cNvPr>
            <p:cNvSpPr/>
            <p:nvPr/>
          </p:nvSpPr>
          <p:spPr>
            <a:xfrm>
              <a:off x="6135623" y="6477000"/>
              <a:ext cx="937260" cy="269875"/>
            </a:xfrm>
            <a:custGeom>
              <a:avLst/>
              <a:gdLst/>
              <a:ahLst/>
              <a:cxnLst/>
              <a:rect l="l" t="t" r="r" b="b"/>
              <a:pathLst>
                <a:path w="937259" h="269875">
                  <a:moveTo>
                    <a:pt x="892301" y="0"/>
                  </a:moveTo>
                  <a:lnTo>
                    <a:pt x="44958" y="0"/>
                  </a:lnTo>
                  <a:lnTo>
                    <a:pt x="27431" y="3530"/>
                  </a:lnTo>
                  <a:lnTo>
                    <a:pt x="13080" y="13144"/>
                  </a:lnTo>
                  <a:lnTo>
                    <a:pt x="3555" y="27432"/>
                  </a:lnTo>
                  <a:lnTo>
                    <a:pt x="0" y="44957"/>
                  </a:lnTo>
                  <a:lnTo>
                    <a:pt x="0" y="224790"/>
                  </a:lnTo>
                  <a:lnTo>
                    <a:pt x="3555" y="242315"/>
                  </a:lnTo>
                  <a:lnTo>
                    <a:pt x="13080" y="256602"/>
                  </a:lnTo>
                  <a:lnTo>
                    <a:pt x="27431" y="266230"/>
                  </a:lnTo>
                  <a:lnTo>
                    <a:pt x="44958" y="269746"/>
                  </a:lnTo>
                  <a:lnTo>
                    <a:pt x="892301" y="269746"/>
                  </a:lnTo>
                  <a:lnTo>
                    <a:pt x="909827" y="266230"/>
                  </a:lnTo>
                  <a:lnTo>
                    <a:pt x="924051" y="256602"/>
                  </a:lnTo>
                  <a:lnTo>
                    <a:pt x="933703" y="242315"/>
                  </a:lnTo>
                  <a:lnTo>
                    <a:pt x="937259" y="224790"/>
                  </a:lnTo>
                  <a:lnTo>
                    <a:pt x="937259" y="44957"/>
                  </a:lnTo>
                  <a:lnTo>
                    <a:pt x="933703" y="27432"/>
                  </a:lnTo>
                  <a:lnTo>
                    <a:pt x="924051" y="13144"/>
                  </a:lnTo>
                  <a:lnTo>
                    <a:pt x="909827" y="3530"/>
                  </a:lnTo>
                  <a:lnTo>
                    <a:pt x="892301" y="0"/>
                  </a:lnTo>
                  <a:close/>
                </a:path>
              </a:pathLst>
            </a:custGeom>
            <a:solidFill>
              <a:srgbClr val="5B9BD3"/>
            </a:solidFill>
          </p:spPr>
          <p:txBody>
            <a:bodyPr wrap="square" lIns="0" tIns="0" rIns="0" bIns="0" rtlCol="0"/>
            <a:lstStyle/>
            <a:p>
              <a:endParaRPr sz="1270"/>
            </a:p>
          </p:txBody>
        </p:sp>
        <p:sp>
          <p:nvSpPr>
            <p:cNvPr id="113" name="object 25">
              <a:extLst>
                <a:ext uri="{FF2B5EF4-FFF2-40B4-BE49-F238E27FC236}">
                  <a16:creationId xmlns:a16="http://schemas.microsoft.com/office/drawing/2014/main" id="{E816EF1D-D132-421E-80E6-E277C3B74F36}"/>
                </a:ext>
              </a:extLst>
            </p:cNvPr>
            <p:cNvSpPr/>
            <p:nvPr/>
          </p:nvSpPr>
          <p:spPr>
            <a:xfrm>
              <a:off x="6135623" y="6175247"/>
              <a:ext cx="937260" cy="269875"/>
            </a:xfrm>
            <a:custGeom>
              <a:avLst/>
              <a:gdLst/>
              <a:ahLst/>
              <a:cxnLst/>
              <a:rect l="l" t="t" r="r" b="b"/>
              <a:pathLst>
                <a:path w="937259" h="269875">
                  <a:moveTo>
                    <a:pt x="892301" y="0"/>
                  </a:moveTo>
                  <a:lnTo>
                    <a:pt x="44958" y="0"/>
                  </a:lnTo>
                  <a:lnTo>
                    <a:pt x="27431" y="3530"/>
                  </a:lnTo>
                  <a:lnTo>
                    <a:pt x="13080" y="13144"/>
                  </a:lnTo>
                  <a:lnTo>
                    <a:pt x="3555" y="27431"/>
                  </a:lnTo>
                  <a:lnTo>
                    <a:pt x="0" y="44957"/>
                  </a:lnTo>
                  <a:lnTo>
                    <a:pt x="0" y="224789"/>
                  </a:lnTo>
                  <a:lnTo>
                    <a:pt x="3555" y="242328"/>
                  </a:lnTo>
                  <a:lnTo>
                    <a:pt x="13080" y="256616"/>
                  </a:lnTo>
                  <a:lnTo>
                    <a:pt x="27431" y="266230"/>
                  </a:lnTo>
                  <a:lnTo>
                    <a:pt x="44958" y="269747"/>
                  </a:lnTo>
                  <a:lnTo>
                    <a:pt x="892301" y="269747"/>
                  </a:lnTo>
                  <a:lnTo>
                    <a:pt x="909827" y="266230"/>
                  </a:lnTo>
                  <a:lnTo>
                    <a:pt x="924051" y="256603"/>
                  </a:lnTo>
                  <a:lnTo>
                    <a:pt x="933703" y="242315"/>
                  </a:lnTo>
                  <a:lnTo>
                    <a:pt x="937259" y="224789"/>
                  </a:lnTo>
                  <a:lnTo>
                    <a:pt x="937259" y="44957"/>
                  </a:lnTo>
                  <a:lnTo>
                    <a:pt x="933703" y="27431"/>
                  </a:lnTo>
                  <a:lnTo>
                    <a:pt x="924051" y="13144"/>
                  </a:lnTo>
                  <a:lnTo>
                    <a:pt x="909827" y="3530"/>
                  </a:lnTo>
                  <a:lnTo>
                    <a:pt x="892301" y="0"/>
                  </a:lnTo>
                  <a:close/>
                </a:path>
              </a:pathLst>
            </a:custGeom>
            <a:solidFill>
              <a:srgbClr val="5B9BD3"/>
            </a:solidFill>
          </p:spPr>
          <p:txBody>
            <a:bodyPr wrap="square" lIns="0" tIns="0" rIns="0" bIns="0" rtlCol="0"/>
            <a:lstStyle/>
            <a:p>
              <a:endParaRPr sz="1270"/>
            </a:p>
          </p:txBody>
        </p:sp>
        <p:sp>
          <p:nvSpPr>
            <p:cNvPr id="114" name="object 26">
              <a:extLst>
                <a:ext uri="{FF2B5EF4-FFF2-40B4-BE49-F238E27FC236}">
                  <a16:creationId xmlns:a16="http://schemas.microsoft.com/office/drawing/2014/main" id="{C041F7FE-D9DD-48DA-AC96-5598EAE16F1D}"/>
                </a:ext>
              </a:extLst>
            </p:cNvPr>
            <p:cNvSpPr txBox="1"/>
            <p:nvPr/>
          </p:nvSpPr>
          <p:spPr>
            <a:xfrm>
              <a:off x="6326128" y="6200240"/>
              <a:ext cx="838245" cy="216893"/>
            </a:xfrm>
            <a:prstGeom prst="rect">
              <a:avLst/>
            </a:prstGeom>
          </p:spPr>
          <p:txBody>
            <a:bodyPr vert="horz" wrap="square" lIns="0" tIns="11521" rIns="0" bIns="0" rtlCol="0">
              <a:spAutoFit/>
            </a:bodyPr>
            <a:lstStyle/>
            <a:p>
              <a:pPr marL="46663">
                <a:spcBef>
                  <a:spcPts val="91"/>
                </a:spcBef>
              </a:pPr>
              <a:r>
                <a:rPr sz="544" u="sng" spc="-177" dirty="0">
                  <a:uFill>
                    <a:solidFill>
                      <a:srgbClr val="000000"/>
                    </a:solidFill>
                  </a:uFill>
                  <a:latin typeface="Times New Roman"/>
                  <a:cs typeface="Times New Roman"/>
                </a:rPr>
                <a:t> </a:t>
              </a:r>
              <a:r>
                <a:rPr sz="544" b="1" u="sng" dirty="0" err="1">
                  <a:uFill>
                    <a:solidFill>
                      <a:srgbClr val="000000"/>
                    </a:solidFill>
                  </a:uFill>
                  <a:latin typeface="メイリオ"/>
                  <a:cs typeface="メイリオ"/>
                </a:rPr>
                <a:t>全て同意する</a:t>
              </a:r>
              <a:endParaRPr sz="544" dirty="0">
                <a:latin typeface="メイリオ"/>
                <a:cs typeface="メイリオ"/>
              </a:endParaRPr>
            </a:p>
          </p:txBody>
        </p:sp>
      </p:grpSp>
      <p:grpSp>
        <p:nvGrpSpPr>
          <p:cNvPr id="116" name="グループ化 115">
            <a:extLst>
              <a:ext uri="{FF2B5EF4-FFF2-40B4-BE49-F238E27FC236}">
                <a16:creationId xmlns:a16="http://schemas.microsoft.com/office/drawing/2014/main" id="{35342069-A817-472E-99F7-7FE12A877B8D}"/>
              </a:ext>
            </a:extLst>
          </p:cNvPr>
          <p:cNvGrpSpPr/>
          <p:nvPr/>
        </p:nvGrpSpPr>
        <p:grpSpPr>
          <a:xfrm>
            <a:off x="5482886" y="1946064"/>
            <a:ext cx="1228069" cy="859558"/>
            <a:chOff x="784859" y="5024640"/>
            <a:chExt cx="1421765" cy="1416050"/>
          </a:xfrm>
        </p:grpSpPr>
        <p:sp>
          <p:nvSpPr>
            <p:cNvPr id="117" name="object 39">
              <a:extLst>
                <a:ext uri="{FF2B5EF4-FFF2-40B4-BE49-F238E27FC236}">
                  <a16:creationId xmlns:a16="http://schemas.microsoft.com/office/drawing/2014/main" id="{06F3720E-18CB-472D-9A42-5501BF018239}"/>
                </a:ext>
              </a:extLst>
            </p:cNvPr>
            <p:cNvSpPr/>
            <p:nvPr/>
          </p:nvSpPr>
          <p:spPr>
            <a:xfrm>
              <a:off x="784859" y="5024640"/>
              <a:ext cx="1421765" cy="1416050"/>
            </a:xfrm>
            <a:custGeom>
              <a:avLst/>
              <a:gdLst/>
              <a:ahLst/>
              <a:cxnLst/>
              <a:rect l="l" t="t" r="r" b="b"/>
              <a:pathLst>
                <a:path w="1421764" h="1416050">
                  <a:moveTo>
                    <a:pt x="0" y="1415669"/>
                  </a:moveTo>
                  <a:lnTo>
                    <a:pt x="1421384" y="1415669"/>
                  </a:lnTo>
                  <a:lnTo>
                    <a:pt x="1421384" y="0"/>
                  </a:lnTo>
                  <a:lnTo>
                    <a:pt x="0" y="0"/>
                  </a:lnTo>
                  <a:lnTo>
                    <a:pt x="0" y="1415669"/>
                  </a:lnTo>
                  <a:close/>
                </a:path>
              </a:pathLst>
            </a:custGeom>
            <a:solidFill>
              <a:srgbClr val="DEEBF7"/>
            </a:solidFill>
          </p:spPr>
          <p:txBody>
            <a:bodyPr wrap="square" lIns="0" tIns="0" rIns="0" bIns="0" rtlCol="0"/>
            <a:lstStyle/>
            <a:p>
              <a:endParaRPr sz="1452"/>
            </a:p>
          </p:txBody>
        </p:sp>
        <p:sp>
          <p:nvSpPr>
            <p:cNvPr id="118" name="object 40">
              <a:extLst>
                <a:ext uri="{FF2B5EF4-FFF2-40B4-BE49-F238E27FC236}">
                  <a16:creationId xmlns:a16="http://schemas.microsoft.com/office/drawing/2014/main" id="{41A7C8CD-CA55-4895-95FD-C294D7733EAB}"/>
                </a:ext>
              </a:extLst>
            </p:cNvPr>
            <p:cNvSpPr/>
            <p:nvPr/>
          </p:nvSpPr>
          <p:spPr>
            <a:xfrm>
              <a:off x="784859" y="5024640"/>
              <a:ext cx="1421765" cy="1416050"/>
            </a:xfrm>
            <a:custGeom>
              <a:avLst/>
              <a:gdLst/>
              <a:ahLst/>
              <a:cxnLst/>
              <a:rect l="l" t="t" r="r" b="b"/>
              <a:pathLst>
                <a:path w="1421764" h="1416050">
                  <a:moveTo>
                    <a:pt x="0" y="1415669"/>
                  </a:moveTo>
                  <a:lnTo>
                    <a:pt x="1421384" y="1415669"/>
                  </a:lnTo>
                  <a:lnTo>
                    <a:pt x="1421384" y="0"/>
                  </a:lnTo>
                  <a:lnTo>
                    <a:pt x="0" y="0"/>
                  </a:lnTo>
                  <a:lnTo>
                    <a:pt x="0" y="1415669"/>
                  </a:lnTo>
                  <a:close/>
                </a:path>
              </a:pathLst>
            </a:custGeom>
            <a:ln w="6350">
              <a:solidFill>
                <a:srgbClr val="BDBDBD"/>
              </a:solidFill>
            </a:ln>
          </p:spPr>
          <p:txBody>
            <a:bodyPr wrap="square" lIns="0" tIns="0" rIns="0" bIns="0" rtlCol="0"/>
            <a:lstStyle/>
            <a:p>
              <a:endParaRPr sz="1452"/>
            </a:p>
          </p:txBody>
        </p:sp>
        <p:sp>
          <p:nvSpPr>
            <p:cNvPr id="119" name="object 41">
              <a:extLst>
                <a:ext uri="{FF2B5EF4-FFF2-40B4-BE49-F238E27FC236}">
                  <a16:creationId xmlns:a16="http://schemas.microsoft.com/office/drawing/2014/main" id="{35A313FD-24D4-4E15-8A2A-5239DCA4AB31}"/>
                </a:ext>
              </a:extLst>
            </p:cNvPr>
            <p:cNvSpPr txBox="1"/>
            <p:nvPr/>
          </p:nvSpPr>
          <p:spPr>
            <a:xfrm>
              <a:off x="895908" y="5128638"/>
              <a:ext cx="1168401" cy="387189"/>
            </a:xfrm>
            <a:prstGeom prst="rect">
              <a:avLst/>
            </a:prstGeom>
          </p:spPr>
          <p:txBody>
            <a:bodyPr vert="horz" wrap="square" lIns="0" tIns="11521" rIns="0" bIns="0" rtlCol="0">
              <a:spAutoFit/>
            </a:bodyPr>
            <a:lstStyle/>
            <a:p>
              <a:pPr marL="1152" algn="ctr">
                <a:spcBef>
                  <a:spcPts val="91"/>
                </a:spcBef>
              </a:pPr>
              <a:r>
                <a:rPr sz="726" spc="-5" dirty="0">
                  <a:latin typeface="ＭＳ ゴシック"/>
                  <a:cs typeface="ＭＳ ゴシック"/>
                </a:rPr>
                <a:t>●●××</a:t>
              </a:r>
              <a:r>
                <a:rPr sz="726" dirty="0">
                  <a:latin typeface="ＭＳ ゴシック"/>
                  <a:cs typeface="ＭＳ ゴシック"/>
                </a:rPr>
                <a:t>様</a:t>
              </a:r>
            </a:p>
            <a:p>
              <a:pPr algn="ctr">
                <a:lnSpc>
                  <a:spcPct val="100000"/>
                </a:lnSpc>
              </a:pPr>
              <a:r>
                <a:rPr sz="726" dirty="0">
                  <a:latin typeface="ＭＳ ゴシック"/>
                  <a:cs typeface="ＭＳ ゴシック"/>
                </a:rPr>
                <a:t>確認が完了しまし</a:t>
              </a:r>
              <a:r>
                <a:rPr sz="726" spc="-5" dirty="0">
                  <a:latin typeface="ＭＳ ゴシック"/>
                  <a:cs typeface="ＭＳ ゴシック"/>
                </a:rPr>
                <a:t>た</a:t>
              </a:r>
              <a:r>
                <a:rPr sz="726" dirty="0">
                  <a:latin typeface="ＭＳ ゴシック"/>
                  <a:cs typeface="ＭＳ ゴシック"/>
                </a:rPr>
                <a:t>。</a:t>
              </a:r>
            </a:p>
          </p:txBody>
        </p:sp>
        <p:sp>
          <p:nvSpPr>
            <p:cNvPr id="120" name="object 42">
              <a:extLst>
                <a:ext uri="{FF2B5EF4-FFF2-40B4-BE49-F238E27FC236}">
                  <a16:creationId xmlns:a16="http://schemas.microsoft.com/office/drawing/2014/main" id="{E4F54370-6599-4F44-A4E8-54BC9B2B0434}"/>
                </a:ext>
              </a:extLst>
            </p:cNvPr>
            <p:cNvSpPr txBox="1"/>
            <p:nvPr/>
          </p:nvSpPr>
          <p:spPr>
            <a:xfrm>
              <a:off x="839520" y="5576861"/>
              <a:ext cx="1282700" cy="571200"/>
            </a:xfrm>
            <a:prstGeom prst="rect">
              <a:avLst/>
            </a:prstGeom>
          </p:spPr>
          <p:txBody>
            <a:bodyPr vert="horz" wrap="square" lIns="0" tIns="11521" rIns="0" bIns="0" rtlCol="0">
              <a:spAutoFit/>
            </a:bodyPr>
            <a:lstStyle/>
            <a:p>
              <a:pPr marL="10945" marR="4609" algn="ctr">
                <a:spcBef>
                  <a:spcPts val="91"/>
                </a:spcBef>
              </a:pPr>
              <a:r>
                <a:rPr sz="726" spc="-5" dirty="0" err="1">
                  <a:latin typeface="ＭＳ ゴシック"/>
                  <a:cs typeface="ＭＳ ゴシック"/>
                </a:rPr>
                <a:t>終了する場合は、マイナ</a:t>
              </a:r>
              <a:r>
                <a:rPr sz="726" dirty="0" err="1">
                  <a:latin typeface="ＭＳ ゴシック"/>
                  <a:cs typeface="ＭＳ ゴシック"/>
                </a:rPr>
                <a:t>ンバーカードを取り出してください</a:t>
              </a:r>
              <a:r>
                <a:rPr sz="726" dirty="0">
                  <a:latin typeface="ＭＳ ゴシック"/>
                  <a:cs typeface="ＭＳ ゴシック"/>
                </a:rPr>
                <a:t>。</a:t>
              </a:r>
            </a:p>
          </p:txBody>
        </p:sp>
      </p:grpSp>
      <p:sp>
        <p:nvSpPr>
          <p:cNvPr id="121" name="四角形: 角を丸くする 120">
            <a:extLst>
              <a:ext uri="{FF2B5EF4-FFF2-40B4-BE49-F238E27FC236}">
                <a16:creationId xmlns:a16="http://schemas.microsoft.com/office/drawing/2014/main" id="{62B76989-27B6-4EF3-BB82-D5E0EFCE12C0}"/>
              </a:ext>
            </a:extLst>
          </p:cNvPr>
          <p:cNvSpPr/>
          <p:nvPr/>
        </p:nvSpPr>
        <p:spPr>
          <a:xfrm>
            <a:off x="188261" y="3571071"/>
            <a:ext cx="6510749" cy="638483"/>
          </a:xfrm>
          <a:prstGeom prst="roundRect">
            <a:avLst/>
          </a:prstGeom>
          <a:solidFill>
            <a:srgbClr val="FFF9A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chemeClr val="tx1">
                  <a:lumMod val="65000"/>
                  <a:lumOff val="35000"/>
                </a:schemeClr>
              </a:solidFill>
            </a:endParaRPr>
          </a:p>
        </p:txBody>
      </p:sp>
      <p:pic>
        <p:nvPicPr>
          <p:cNvPr id="122" name="図 121">
            <a:extLst>
              <a:ext uri="{FF2B5EF4-FFF2-40B4-BE49-F238E27FC236}">
                <a16:creationId xmlns:a16="http://schemas.microsoft.com/office/drawing/2014/main" id="{6B3EF4F5-4C76-4D6E-A041-1ADD04EFB8AA}"/>
              </a:ext>
            </a:extLst>
          </p:cNvPr>
          <p:cNvPicPr>
            <a:picLocks noChangeAspect="1"/>
          </p:cNvPicPr>
          <p:nvPr/>
        </p:nvPicPr>
        <p:blipFill>
          <a:blip r:embed="rId2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732" y="3644672"/>
            <a:ext cx="503674" cy="503674"/>
          </a:xfrm>
          <a:prstGeom prst="rect">
            <a:avLst/>
          </a:prstGeom>
        </p:spPr>
      </p:pic>
      <p:sp>
        <p:nvSpPr>
          <p:cNvPr id="123" name="テキスト ボックス 122">
            <a:extLst>
              <a:ext uri="{FF2B5EF4-FFF2-40B4-BE49-F238E27FC236}">
                <a16:creationId xmlns:a16="http://schemas.microsoft.com/office/drawing/2014/main" id="{578ACFBE-5BC7-4DDD-95FE-DF89FE3717F7}"/>
              </a:ext>
            </a:extLst>
          </p:cNvPr>
          <p:cNvSpPr txBox="1"/>
          <p:nvPr/>
        </p:nvSpPr>
        <p:spPr>
          <a:xfrm>
            <a:off x="570579" y="3605822"/>
            <a:ext cx="6158715" cy="594522"/>
          </a:xfrm>
          <a:prstGeom prst="rect">
            <a:avLst/>
          </a:prstGeom>
          <a:noFill/>
        </p:spPr>
        <p:txBody>
          <a:bodyPr wrap="square" rtlCol="0">
            <a:spAutoFit/>
          </a:bodyPr>
          <a:lstStyle/>
          <a:p>
            <a:r>
              <a:rPr kumimoji="1" lang="ja-JP" altLang="en-US" sz="816" dirty="0">
                <a:solidFill>
                  <a:schemeClr val="tx1">
                    <a:lumMod val="65000"/>
                    <a:lumOff val="35000"/>
                  </a:schemeClr>
                </a:solidFill>
                <a:latin typeface="Meiryo UI" panose="020B0604030504040204" pitchFamily="50" charset="-128"/>
                <a:ea typeface="Meiryo UI" panose="020B0604030504040204" pitchFamily="50" charset="-128"/>
              </a:rPr>
              <a:t>万が一、カードリーダーの故障等で資格が確認できない場合は以下の方法で確認することとなっており、以下の提示ができれば保険診療が可能です。</a:t>
            </a:r>
            <a:endParaRPr kumimoji="1" lang="en-US" altLang="ja-JP" sz="816" dirty="0">
              <a:solidFill>
                <a:schemeClr val="tx1">
                  <a:lumMod val="65000"/>
                  <a:lumOff val="35000"/>
                </a:schemeClr>
              </a:solidFill>
              <a:latin typeface="Meiryo UI" panose="020B0604030504040204" pitchFamily="50" charset="-128"/>
              <a:ea typeface="Meiryo UI" panose="020B0604030504040204" pitchFamily="50" charset="-128"/>
            </a:endParaRPr>
          </a:p>
          <a:p>
            <a:pPr marL="182563" indent="-182563"/>
            <a:r>
              <a:rPr kumimoji="1" lang="ja-JP" altLang="en-US" sz="816" dirty="0">
                <a:solidFill>
                  <a:schemeClr val="tx1">
                    <a:lumMod val="65000"/>
                    <a:lumOff val="35000"/>
                  </a:schemeClr>
                </a:solidFill>
                <a:latin typeface="Meiryo UI" panose="020B0604030504040204" pitchFamily="50" charset="-128"/>
                <a:ea typeface="Meiryo UI" panose="020B0604030504040204" pitchFamily="50" charset="-128"/>
              </a:rPr>
              <a:t>①「マイナ保険証」 </a:t>
            </a:r>
            <a:r>
              <a:rPr kumimoji="1" lang="en-US" altLang="ja-JP" sz="816"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sz="816" dirty="0">
                <a:solidFill>
                  <a:schemeClr val="tx1">
                    <a:lumMod val="65000"/>
                    <a:lumOff val="35000"/>
                  </a:schemeClr>
                </a:solidFill>
                <a:latin typeface="Meiryo UI" panose="020B0604030504040204" pitchFamily="50" charset="-128"/>
                <a:ea typeface="Meiryo UI" panose="020B0604030504040204" pitchFamily="50" charset="-128"/>
              </a:rPr>
              <a:t>「マイナポータルの資格情報の画面提示」（ダウンロードした</a:t>
            </a:r>
            <a:r>
              <a:rPr kumimoji="1" lang="en-US" altLang="ja-JP" sz="816" dirty="0">
                <a:solidFill>
                  <a:schemeClr val="tx1">
                    <a:lumMod val="65000"/>
                    <a:lumOff val="35000"/>
                  </a:schemeClr>
                </a:solidFill>
                <a:latin typeface="Meiryo UI" panose="020B0604030504040204" pitchFamily="50" charset="-128"/>
                <a:ea typeface="Meiryo UI" panose="020B0604030504040204" pitchFamily="50" charset="-128"/>
              </a:rPr>
              <a:t>PDF</a:t>
            </a:r>
            <a:r>
              <a:rPr kumimoji="1" lang="ja-JP" altLang="en-US" sz="816" dirty="0">
                <a:solidFill>
                  <a:schemeClr val="tx1">
                    <a:lumMod val="65000"/>
                    <a:lumOff val="35000"/>
                  </a:schemeClr>
                </a:solidFill>
                <a:latin typeface="Meiryo UI" panose="020B0604030504040204" pitchFamily="50" charset="-128"/>
                <a:ea typeface="Meiryo UI" panose="020B0604030504040204" pitchFamily="50" charset="-128"/>
              </a:rPr>
              <a:t>も可）または健保組合から通知された「資格情報の</a:t>
            </a:r>
            <a:endParaRPr kumimoji="1" lang="en-US" altLang="ja-JP" sz="816" dirty="0">
              <a:solidFill>
                <a:schemeClr val="tx1">
                  <a:lumMod val="65000"/>
                  <a:lumOff val="35000"/>
                </a:schemeClr>
              </a:solidFill>
              <a:latin typeface="Meiryo UI" panose="020B0604030504040204" pitchFamily="50" charset="-128"/>
              <a:ea typeface="Meiryo UI" panose="020B0604030504040204" pitchFamily="50" charset="-128"/>
            </a:endParaRPr>
          </a:p>
          <a:p>
            <a:pPr marL="182563" indent="-182563"/>
            <a:r>
              <a:rPr kumimoji="1" lang="ja-JP" altLang="en-US" sz="816" dirty="0">
                <a:solidFill>
                  <a:schemeClr val="tx1">
                    <a:lumMod val="65000"/>
                    <a:lumOff val="35000"/>
                  </a:schemeClr>
                </a:solidFill>
                <a:latin typeface="Meiryo UI" panose="020B0604030504040204" pitchFamily="50" charset="-128"/>
                <a:ea typeface="Meiryo UI" panose="020B0604030504040204" pitchFamily="50" charset="-128"/>
              </a:rPr>
              <a:t>　　お知らせ」の提示（裏面留意事項②もご参照ください）</a:t>
            </a:r>
            <a:endParaRPr kumimoji="1" lang="en-US" altLang="ja-JP" sz="816"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816" dirty="0">
                <a:solidFill>
                  <a:schemeClr val="tx1">
                    <a:lumMod val="65000"/>
                    <a:lumOff val="35000"/>
                  </a:schemeClr>
                </a:solidFill>
                <a:latin typeface="Meiryo UI" panose="020B0604030504040204" pitchFamily="50" charset="-128"/>
                <a:ea typeface="Meiryo UI" panose="020B0604030504040204" pitchFamily="50" charset="-128"/>
              </a:rPr>
              <a:t>② 「マイナ保険証」 </a:t>
            </a:r>
            <a:r>
              <a:rPr kumimoji="1" lang="en-US" altLang="ja-JP" sz="816"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sz="816" dirty="0">
                <a:solidFill>
                  <a:schemeClr val="tx1">
                    <a:lumMod val="65000"/>
                    <a:lumOff val="35000"/>
                  </a:schemeClr>
                </a:solidFill>
                <a:latin typeface="Meiryo UI" panose="020B0604030504040204" pitchFamily="50" charset="-128"/>
                <a:ea typeface="Meiryo UI" panose="020B0604030504040204" pitchFamily="50" charset="-128"/>
              </a:rPr>
              <a:t>「被保険者資格申立書」（医療機関等窓口で記載する用紙）</a:t>
            </a:r>
            <a:endParaRPr kumimoji="1" lang="en-US" altLang="ja-JP" sz="816"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25" name="テキスト ボックス 124">
            <a:extLst>
              <a:ext uri="{FF2B5EF4-FFF2-40B4-BE49-F238E27FC236}">
                <a16:creationId xmlns:a16="http://schemas.microsoft.com/office/drawing/2014/main" id="{20811417-C9D6-489D-BCC8-7B4E8F403998}"/>
              </a:ext>
            </a:extLst>
          </p:cNvPr>
          <p:cNvSpPr txBox="1"/>
          <p:nvPr/>
        </p:nvSpPr>
        <p:spPr>
          <a:xfrm>
            <a:off x="3282953" y="3363992"/>
            <a:ext cx="3428002" cy="159339"/>
          </a:xfrm>
          <a:prstGeom prst="rect">
            <a:avLst/>
          </a:prstGeom>
          <a:noFill/>
        </p:spPr>
        <p:txBody>
          <a:bodyPr wrap="square" lIns="0" tIns="0" rIns="0" bIns="0" rtlCol="0">
            <a:spAutoFit/>
          </a:bodyPr>
          <a:lstStyle/>
          <a:p>
            <a:pPr algn="r">
              <a:lnSpc>
                <a:spcPts val="1452"/>
              </a:lnSpc>
            </a:pPr>
            <a:r>
              <a:rPr kumimoji="1" lang="en-US" altLang="ja-JP" sz="816"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kumimoji="1" lang="ja-JP" altLang="en-US" sz="816"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医療機関等の窓口で、職員の方の指示があればそちらに従ってください。</a:t>
            </a:r>
            <a:endParaRPr kumimoji="1" lang="en-US" altLang="ja-JP" sz="816"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127" name="object 26">
            <a:extLst>
              <a:ext uri="{FF2B5EF4-FFF2-40B4-BE49-F238E27FC236}">
                <a16:creationId xmlns:a16="http://schemas.microsoft.com/office/drawing/2014/main" id="{E31F5D8F-61B8-4804-9524-F9E333DC259F}"/>
              </a:ext>
            </a:extLst>
          </p:cNvPr>
          <p:cNvSpPr txBox="1"/>
          <p:nvPr/>
        </p:nvSpPr>
        <p:spPr>
          <a:xfrm>
            <a:off x="4097550" y="2629926"/>
            <a:ext cx="760101" cy="95374"/>
          </a:xfrm>
          <a:prstGeom prst="rect">
            <a:avLst/>
          </a:prstGeom>
        </p:spPr>
        <p:txBody>
          <a:bodyPr vert="horz" wrap="square" lIns="0" tIns="11521" rIns="0" bIns="0" rtlCol="0">
            <a:spAutoFit/>
          </a:bodyPr>
          <a:lstStyle/>
          <a:p>
            <a:pPr>
              <a:spcBef>
                <a:spcPts val="5"/>
              </a:spcBef>
            </a:pPr>
            <a:r>
              <a:rPr sz="544" u="sng" spc="-177" dirty="0">
                <a:solidFill>
                  <a:schemeClr val="tx1">
                    <a:lumMod val="65000"/>
                    <a:lumOff val="35000"/>
                  </a:schemeClr>
                </a:solidFill>
                <a:uFill>
                  <a:solidFill>
                    <a:srgbClr val="000000"/>
                  </a:solidFill>
                </a:uFill>
                <a:latin typeface="Times New Roman"/>
                <a:cs typeface="Times New Roman"/>
              </a:rPr>
              <a:t> </a:t>
            </a:r>
            <a:r>
              <a:rPr sz="544" b="1" u="sng" dirty="0">
                <a:uFill>
                  <a:solidFill>
                    <a:srgbClr val="000000"/>
                  </a:solidFill>
                </a:uFill>
                <a:latin typeface="メイリオ"/>
                <a:cs typeface="メイリオ"/>
              </a:rPr>
              <a:t>個別に同意す</a:t>
            </a:r>
            <a:r>
              <a:rPr sz="544" b="1" u="sng" spc="-9" dirty="0">
                <a:uFill>
                  <a:solidFill>
                    <a:srgbClr val="000000"/>
                  </a:solidFill>
                </a:uFill>
                <a:latin typeface="メイリオ"/>
                <a:cs typeface="メイリオ"/>
              </a:rPr>
              <a:t>る</a:t>
            </a:r>
            <a:endParaRPr sz="544" dirty="0">
              <a:latin typeface="メイリオ"/>
              <a:cs typeface="メイリオ"/>
            </a:endParaRPr>
          </a:p>
        </p:txBody>
      </p:sp>
      <p:graphicFrame>
        <p:nvGraphicFramePr>
          <p:cNvPr id="34" name="表 33">
            <a:extLst>
              <a:ext uri="{FF2B5EF4-FFF2-40B4-BE49-F238E27FC236}">
                <a16:creationId xmlns:a16="http://schemas.microsoft.com/office/drawing/2014/main" id="{EB586F07-81E3-4B3D-BE63-FD25E6D9AA2F}"/>
              </a:ext>
            </a:extLst>
          </p:cNvPr>
          <p:cNvGraphicFramePr>
            <a:graphicFrameLocks noGrp="1"/>
          </p:cNvGraphicFramePr>
          <p:nvPr>
            <p:extLst>
              <p:ext uri="{D42A27DB-BD31-4B8C-83A1-F6EECF244321}">
                <p14:modId xmlns:p14="http://schemas.microsoft.com/office/powerpoint/2010/main" val="3852637432"/>
              </p:ext>
            </p:extLst>
          </p:nvPr>
        </p:nvGraphicFramePr>
        <p:xfrm>
          <a:off x="127301" y="4815870"/>
          <a:ext cx="6605485" cy="1049824"/>
        </p:xfrm>
        <a:graphic>
          <a:graphicData uri="http://schemas.openxmlformats.org/drawingml/2006/table">
            <a:tbl>
              <a:tblPr firstRow="1" bandRow="1">
                <a:tableStyleId>{5C22544A-7EE6-4342-B048-85BDC9FD1C3A}</a:tableStyleId>
              </a:tblPr>
              <a:tblGrid>
                <a:gridCol w="6605485">
                  <a:extLst>
                    <a:ext uri="{9D8B030D-6E8A-4147-A177-3AD203B41FA5}">
                      <a16:colId xmlns:a16="http://schemas.microsoft.com/office/drawing/2014/main" val="1507705336"/>
                    </a:ext>
                  </a:extLst>
                </a:gridCol>
              </a:tblGrid>
              <a:tr h="281072">
                <a:tc>
                  <a:txBody>
                    <a:bodyPr/>
                    <a:lstStyle/>
                    <a:p>
                      <a:r>
                        <a:rPr kumimoji="1" lang="ja-JP" altLang="en-US" sz="1300" dirty="0">
                          <a:latin typeface="Meiryo UI" panose="020B0604030504040204" pitchFamily="50" charset="-128"/>
                          <a:ea typeface="Meiryo UI" panose="020B0604030504040204" pitchFamily="50" charset="-128"/>
                        </a:rPr>
                        <a:t>①　マイナンバーカードは必ず更新手続きをしましょう</a:t>
                      </a:r>
                    </a:p>
                  </a:txBody>
                  <a:tcPr marL="82953" marR="82953" marT="41476" marB="41476" anchor="ctr"/>
                </a:tc>
                <a:extLst>
                  <a:ext uri="{0D108BD9-81ED-4DB2-BD59-A6C34878D82A}">
                    <a16:rowId xmlns:a16="http://schemas.microsoft.com/office/drawing/2014/main" val="1268108487"/>
                  </a:ext>
                </a:extLst>
              </a:tr>
              <a:tr h="736812">
                <a:tc>
                  <a:txBody>
                    <a:bodyPr/>
                    <a:lstStyle/>
                    <a:p>
                      <a:pPr>
                        <a:lnSpc>
                          <a:spcPct val="150000"/>
                        </a:lnSpc>
                      </a:pP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マイナンバーカードには、ＩＣチップに電子証明書の</a:t>
                      </a:r>
                      <a:r>
                        <a:rPr kumimoji="1" lang="en-US" altLang="ja-JP" sz="1000" b="1" u="sng" dirty="0">
                          <a:solidFill>
                            <a:schemeClr val="tx1">
                              <a:lumMod val="65000"/>
                              <a:lumOff val="35000"/>
                            </a:schemeClr>
                          </a:solidFill>
                          <a:latin typeface="Meiryo UI" panose="020B0604030504040204" pitchFamily="50" charset="-128"/>
                          <a:ea typeface="Meiryo UI" panose="020B0604030504040204" pitchFamily="50" charset="-128"/>
                        </a:rPr>
                        <a:t>5</a:t>
                      </a:r>
                      <a:r>
                        <a:rPr kumimoji="1" lang="ja-JP" altLang="en-US" sz="1000" b="1" u="sng" dirty="0">
                          <a:solidFill>
                            <a:schemeClr val="tx1">
                              <a:lumMod val="65000"/>
                              <a:lumOff val="35000"/>
                            </a:schemeClr>
                          </a:solidFill>
                          <a:latin typeface="Meiryo UI" panose="020B0604030504040204" pitchFamily="50" charset="-128"/>
                          <a:ea typeface="Meiryo UI" panose="020B0604030504040204" pitchFamily="50" charset="-128"/>
                        </a:rPr>
                        <a:t>年の有効期限</a:t>
                      </a: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が設定されています。有効期限経過後、</a:t>
                      </a:r>
                      <a:r>
                        <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rPr>
                        <a:t>3</a:t>
                      </a: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か月後の末日には証明書が無効となり、マイナ保険証としても利用ができなくなります。</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有効期限前には、</a:t>
                      </a:r>
                      <a:r>
                        <a:rPr kumimoji="1" lang="ja-JP" altLang="en-US" sz="1000" b="1" u="sng" dirty="0">
                          <a:solidFill>
                            <a:schemeClr val="tx1">
                              <a:lumMod val="65000"/>
                              <a:lumOff val="35000"/>
                            </a:schemeClr>
                          </a:solidFill>
                          <a:latin typeface="Meiryo UI" panose="020B0604030504040204" pitchFamily="50" charset="-128"/>
                          <a:ea typeface="Meiryo UI" panose="020B0604030504040204" pitchFamily="50" charset="-128"/>
                        </a:rPr>
                        <a:t>自治体から「</a:t>
                      </a:r>
                      <a:r>
                        <a:rPr kumimoji="1" lang="zh-TW" altLang="en-US" sz="1000" b="1" u="sng" dirty="0">
                          <a:solidFill>
                            <a:schemeClr val="tx1">
                              <a:lumMod val="65000"/>
                              <a:lumOff val="35000"/>
                            </a:schemeClr>
                          </a:solidFill>
                          <a:latin typeface="Meiryo UI" panose="020B0604030504040204" pitchFamily="50" charset="-128"/>
                          <a:ea typeface="Meiryo UI" panose="020B0604030504040204" pitchFamily="50" charset="-128"/>
                        </a:rPr>
                        <a:t>有効期限通知書</a:t>
                      </a:r>
                      <a:r>
                        <a:rPr kumimoji="1" lang="ja-JP" altLang="en-US" sz="1000" b="1" u="sng" dirty="0">
                          <a:solidFill>
                            <a:schemeClr val="tx1">
                              <a:lumMod val="65000"/>
                              <a:lumOff val="35000"/>
                            </a:schemeClr>
                          </a:solidFill>
                          <a:latin typeface="Meiryo UI" panose="020B0604030504040204" pitchFamily="50" charset="-128"/>
                          <a:ea typeface="Meiryo UI" panose="020B0604030504040204" pitchFamily="50" charset="-128"/>
                        </a:rPr>
                        <a:t>」が届きますので必ず更新</a:t>
                      </a: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を行いましょう。</a:t>
                      </a:r>
                    </a:p>
                  </a:txBody>
                  <a:tcPr marL="82953" marR="82953" marT="41476" marB="41476" anchor="ctr"/>
                </a:tc>
                <a:extLst>
                  <a:ext uri="{0D108BD9-81ED-4DB2-BD59-A6C34878D82A}">
                    <a16:rowId xmlns:a16="http://schemas.microsoft.com/office/drawing/2014/main" val="3118255335"/>
                  </a:ext>
                </a:extLst>
              </a:tr>
            </a:tbl>
          </a:graphicData>
        </a:graphic>
      </p:graphicFrame>
      <p:graphicFrame>
        <p:nvGraphicFramePr>
          <p:cNvPr id="134" name="表 133">
            <a:extLst>
              <a:ext uri="{FF2B5EF4-FFF2-40B4-BE49-F238E27FC236}">
                <a16:creationId xmlns:a16="http://schemas.microsoft.com/office/drawing/2014/main" id="{4C93FA77-AFF0-4189-B5BA-31B0B4628F79}"/>
              </a:ext>
            </a:extLst>
          </p:cNvPr>
          <p:cNvGraphicFramePr>
            <a:graphicFrameLocks noGrp="1"/>
          </p:cNvGraphicFramePr>
          <p:nvPr>
            <p:extLst>
              <p:ext uri="{D42A27DB-BD31-4B8C-83A1-F6EECF244321}">
                <p14:modId xmlns:p14="http://schemas.microsoft.com/office/powerpoint/2010/main" val="1824223640"/>
              </p:ext>
            </p:extLst>
          </p:nvPr>
        </p:nvGraphicFramePr>
        <p:xfrm>
          <a:off x="127302" y="5907317"/>
          <a:ext cx="6614126" cy="1659424"/>
        </p:xfrm>
        <a:graphic>
          <a:graphicData uri="http://schemas.openxmlformats.org/drawingml/2006/table">
            <a:tbl>
              <a:tblPr firstRow="1" bandRow="1">
                <a:tableStyleId>{5C22544A-7EE6-4342-B048-85BDC9FD1C3A}</a:tableStyleId>
              </a:tblPr>
              <a:tblGrid>
                <a:gridCol w="6614126">
                  <a:extLst>
                    <a:ext uri="{9D8B030D-6E8A-4147-A177-3AD203B41FA5}">
                      <a16:colId xmlns:a16="http://schemas.microsoft.com/office/drawing/2014/main" val="1507705336"/>
                    </a:ext>
                  </a:extLst>
                </a:gridCol>
              </a:tblGrid>
              <a:tr h="258736">
                <a:tc>
                  <a:txBody>
                    <a:bodyPr/>
                    <a:lstStyle/>
                    <a:p>
                      <a:r>
                        <a:rPr kumimoji="1" lang="ja-JP" altLang="en-US" sz="1300" dirty="0">
                          <a:latin typeface="Meiryo UI" panose="020B0604030504040204" pitchFamily="50" charset="-128"/>
                          <a:ea typeface="Meiryo UI" panose="020B0604030504040204" pitchFamily="50" charset="-128"/>
                        </a:rPr>
                        <a:t>②　転居時はマイナンバーカードを持って速やかに自治体に手続きをしましょう</a:t>
                      </a:r>
                    </a:p>
                  </a:txBody>
                  <a:tcPr marL="82953" marR="82953" marT="41476" marB="41476" anchor="ctr"/>
                </a:tc>
                <a:extLst>
                  <a:ext uri="{0D108BD9-81ED-4DB2-BD59-A6C34878D82A}">
                    <a16:rowId xmlns:a16="http://schemas.microsoft.com/office/drawing/2014/main" val="1268108487"/>
                  </a:ext>
                </a:extLst>
              </a:tr>
              <a:tr h="1378352">
                <a:tc>
                  <a:txBody>
                    <a:bodyPr/>
                    <a:lstStyle/>
                    <a:p>
                      <a:pPr>
                        <a:lnSpc>
                          <a:spcPct val="150000"/>
                        </a:lnSpc>
                      </a:pP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転出・転入時には自治体に届出を行いますが、併せてマイナンバーカードも窓口に提出する必要があります。</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以下の場合は、住民票の削除が行われるためマイナ保険証として利用ができなくなります。</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a:p>
                      <a:pPr marL="85725" indent="0"/>
                      <a:r>
                        <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rPr>
                        <a:t>Ⅰ</a:t>
                      </a: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転入の届出をしないまま転出予定日を</a:t>
                      </a:r>
                      <a:r>
                        <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rPr>
                        <a:t>30</a:t>
                      </a: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日経過した場合</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a:p>
                      <a:pPr marL="85725" indent="0"/>
                      <a:r>
                        <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rPr>
                        <a:t>Ⅱ</a:t>
                      </a: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実際に転入した日から</a:t>
                      </a:r>
                      <a:r>
                        <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rPr>
                        <a:t>14</a:t>
                      </a: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日経過した場合</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a:p>
                      <a:pPr marL="0" marR="0" lvl="0" indent="0" algn="l" defTabSz="755934" rtl="0" eaLnBrk="1" fontAlgn="auto" latinLnBrk="0" hangingPunct="1">
                        <a:lnSpc>
                          <a:spcPct val="100000"/>
                        </a:lnSpc>
                        <a:spcBef>
                          <a:spcPts val="600"/>
                        </a:spcBef>
                        <a:spcAft>
                          <a:spcPts val="0"/>
                        </a:spcAft>
                        <a:buClrTx/>
                        <a:buSzTx/>
                        <a:buFontTx/>
                        <a:buNone/>
                        <a:tabLst/>
                        <a:defRPr/>
                      </a:pP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また、次の場合では、マイナンバーカードが廃止となりマイナ保険証として利用ができなくなります。</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a:p>
                      <a:pPr marL="26670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転入の届出をしてから</a:t>
                      </a:r>
                      <a:r>
                        <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rPr>
                        <a:t>90</a:t>
                      </a: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日を経過した場合（転入届を提出も、転入日から</a:t>
                      </a:r>
                      <a:r>
                        <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rPr>
                        <a:t>90</a:t>
                      </a: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日以内にマイナンバーカードの継続利用の手続きを行わなかった場合）</a:t>
                      </a:r>
                    </a:p>
                  </a:txBody>
                  <a:tcPr marL="82953" marR="82953" marT="41476" marB="41476" anchor="ctr"/>
                </a:tc>
                <a:extLst>
                  <a:ext uri="{0D108BD9-81ED-4DB2-BD59-A6C34878D82A}">
                    <a16:rowId xmlns:a16="http://schemas.microsoft.com/office/drawing/2014/main" val="3118255335"/>
                  </a:ext>
                </a:extLst>
              </a:tr>
            </a:tbl>
          </a:graphicData>
        </a:graphic>
      </p:graphicFrame>
      <p:graphicFrame>
        <p:nvGraphicFramePr>
          <p:cNvPr id="135" name="表 134">
            <a:extLst>
              <a:ext uri="{FF2B5EF4-FFF2-40B4-BE49-F238E27FC236}">
                <a16:creationId xmlns:a16="http://schemas.microsoft.com/office/drawing/2014/main" id="{0AD6F45D-A011-4D8E-A5D2-A909113FB58F}"/>
              </a:ext>
            </a:extLst>
          </p:cNvPr>
          <p:cNvGraphicFramePr>
            <a:graphicFrameLocks noGrp="1"/>
          </p:cNvGraphicFramePr>
          <p:nvPr>
            <p:extLst>
              <p:ext uri="{D42A27DB-BD31-4B8C-83A1-F6EECF244321}">
                <p14:modId xmlns:p14="http://schemas.microsoft.com/office/powerpoint/2010/main" val="2362057340"/>
              </p:ext>
            </p:extLst>
          </p:nvPr>
        </p:nvGraphicFramePr>
        <p:xfrm>
          <a:off x="127302" y="7642868"/>
          <a:ext cx="6614125" cy="1049824"/>
        </p:xfrm>
        <a:graphic>
          <a:graphicData uri="http://schemas.openxmlformats.org/drawingml/2006/table">
            <a:tbl>
              <a:tblPr firstRow="1" bandRow="1">
                <a:tableStyleId>{5C22544A-7EE6-4342-B048-85BDC9FD1C3A}</a:tableStyleId>
              </a:tblPr>
              <a:tblGrid>
                <a:gridCol w="6614125">
                  <a:extLst>
                    <a:ext uri="{9D8B030D-6E8A-4147-A177-3AD203B41FA5}">
                      <a16:colId xmlns:a16="http://schemas.microsoft.com/office/drawing/2014/main" val="1507705336"/>
                    </a:ext>
                  </a:extLst>
                </a:gridCol>
              </a:tblGrid>
              <a:tr h="281072">
                <a:tc>
                  <a:txBody>
                    <a:bodyPr/>
                    <a:lstStyle/>
                    <a:p>
                      <a:r>
                        <a:rPr kumimoji="1" lang="ja-JP" altLang="en-US" sz="1300" dirty="0">
                          <a:latin typeface="Meiryo UI" panose="020B0604030504040204" pitchFamily="50" charset="-128"/>
                          <a:ea typeface="Meiryo UI" panose="020B0604030504040204" pitchFamily="50" charset="-128"/>
                        </a:rPr>
                        <a:t>③　マイナンバーカードを紛失したら自治体で再交付を受けましょう</a:t>
                      </a:r>
                    </a:p>
                  </a:txBody>
                  <a:tcPr marL="82953" marR="82953" marT="41476" marB="41476" anchor="ctr"/>
                </a:tc>
                <a:extLst>
                  <a:ext uri="{0D108BD9-81ED-4DB2-BD59-A6C34878D82A}">
                    <a16:rowId xmlns:a16="http://schemas.microsoft.com/office/drawing/2014/main" val="1268108487"/>
                  </a:ext>
                </a:extLst>
              </a:tr>
              <a:tr h="736812">
                <a:tc>
                  <a:txBody>
                    <a:bodyPr/>
                    <a:lstStyle/>
                    <a:p>
                      <a:pPr marL="0" marR="0" lvl="0" indent="0" algn="l" defTabSz="755934" rtl="0" eaLnBrk="1" fontAlgn="auto" latinLnBrk="0" hangingPunct="1">
                        <a:lnSpc>
                          <a:spcPct val="150000"/>
                        </a:lnSpc>
                        <a:spcBef>
                          <a:spcPts val="0"/>
                        </a:spcBef>
                        <a:spcAft>
                          <a:spcPts val="0"/>
                        </a:spcAft>
                        <a:buClrTx/>
                        <a:buSzTx/>
                        <a:buFontTx/>
                        <a:buNone/>
                        <a:tabLst/>
                        <a:defRPr/>
                      </a:pP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マイナンバーカードを紛失した場合、マイナンバー総合サイトでカードの一時停止ができます。再発行については、お住まいの自治体へお問い合わせください。なお、すぐに医療機関等へ受診の予定がある場合は、● ● ● ●健康保険組合に「資格確認書交付申請書」をご提出ください。</a:t>
                      </a:r>
                    </a:p>
                  </a:txBody>
                  <a:tcPr marL="82953" marR="82953" marT="41476" marB="41476" anchor="ctr"/>
                </a:tc>
                <a:extLst>
                  <a:ext uri="{0D108BD9-81ED-4DB2-BD59-A6C34878D82A}">
                    <a16:rowId xmlns:a16="http://schemas.microsoft.com/office/drawing/2014/main" val="3118255335"/>
                  </a:ext>
                </a:extLst>
              </a:tr>
            </a:tbl>
          </a:graphicData>
        </a:graphic>
      </p:graphicFrame>
      <p:graphicFrame>
        <p:nvGraphicFramePr>
          <p:cNvPr id="59" name="表 58">
            <a:extLst>
              <a:ext uri="{FF2B5EF4-FFF2-40B4-BE49-F238E27FC236}">
                <a16:creationId xmlns:a16="http://schemas.microsoft.com/office/drawing/2014/main" id="{B759003E-9F94-4D28-81F5-41CDF5F6CAB6}"/>
              </a:ext>
            </a:extLst>
          </p:cNvPr>
          <p:cNvGraphicFramePr>
            <a:graphicFrameLocks noGrp="1"/>
          </p:cNvGraphicFramePr>
          <p:nvPr>
            <p:extLst>
              <p:ext uri="{D42A27DB-BD31-4B8C-83A1-F6EECF244321}">
                <p14:modId xmlns:p14="http://schemas.microsoft.com/office/powerpoint/2010/main" val="3302209595"/>
              </p:ext>
            </p:extLst>
          </p:nvPr>
        </p:nvGraphicFramePr>
        <p:xfrm>
          <a:off x="127303" y="8763188"/>
          <a:ext cx="6605484" cy="1049824"/>
        </p:xfrm>
        <a:graphic>
          <a:graphicData uri="http://schemas.openxmlformats.org/drawingml/2006/table">
            <a:tbl>
              <a:tblPr firstRow="1" bandRow="1">
                <a:tableStyleId>{5C22544A-7EE6-4342-B048-85BDC9FD1C3A}</a:tableStyleId>
              </a:tblPr>
              <a:tblGrid>
                <a:gridCol w="6605484">
                  <a:extLst>
                    <a:ext uri="{9D8B030D-6E8A-4147-A177-3AD203B41FA5}">
                      <a16:colId xmlns:a16="http://schemas.microsoft.com/office/drawing/2014/main" val="1507705336"/>
                    </a:ext>
                  </a:extLst>
                </a:gridCol>
              </a:tblGrid>
              <a:tr h="281072">
                <a:tc>
                  <a:txBody>
                    <a:bodyPr/>
                    <a:lstStyle/>
                    <a:p>
                      <a:r>
                        <a:rPr kumimoji="1" lang="ja-JP" altLang="en-US" sz="1300" dirty="0">
                          <a:latin typeface="Meiryo UI" panose="020B0604030504040204" pitchFamily="50" charset="-128"/>
                          <a:ea typeface="Meiryo UI" panose="020B0604030504040204" pitchFamily="50" charset="-128"/>
                        </a:rPr>
                        <a:t>④　国外転出時は自治体に手続きをしましょう</a:t>
                      </a:r>
                    </a:p>
                  </a:txBody>
                  <a:tcPr marL="82953" marR="82953" marT="41476" marB="41476" anchor="ctr"/>
                </a:tc>
                <a:extLst>
                  <a:ext uri="{0D108BD9-81ED-4DB2-BD59-A6C34878D82A}">
                    <a16:rowId xmlns:a16="http://schemas.microsoft.com/office/drawing/2014/main" val="1268108487"/>
                  </a:ext>
                </a:extLst>
              </a:tr>
              <a:tr h="736812">
                <a:tc>
                  <a:txBody>
                    <a:bodyPr/>
                    <a:lstStyle/>
                    <a:p>
                      <a:pPr marL="0" marR="0" lvl="0" indent="0" algn="l" defTabSz="755934" rtl="0" eaLnBrk="1" fontAlgn="auto" latinLnBrk="0" hangingPunct="1">
                        <a:lnSpc>
                          <a:spcPct val="150000"/>
                        </a:lnSpc>
                        <a:spcBef>
                          <a:spcPts val="0"/>
                        </a:spcBef>
                        <a:spcAft>
                          <a:spcPts val="0"/>
                        </a:spcAft>
                        <a:buClrTx/>
                        <a:buSzTx/>
                        <a:buFontTx/>
                        <a:buNone/>
                        <a:tabLst/>
                        <a:defRPr/>
                      </a:pP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国外転出予定日の前日までに</a:t>
                      </a:r>
                      <a:r>
                        <a:rPr kumimoji="1" lang="ja-JP" altLang="en-US" sz="1000" b="1" u="sng" dirty="0">
                          <a:solidFill>
                            <a:schemeClr val="tx1">
                              <a:lumMod val="65000"/>
                              <a:lumOff val="35000"/>
                            </a:schemeClr>
                          </a:solidFill>
                          <a:latin typeface="Meiryo UI" panose="020B0604030504040204" pitchFamily="50" charset="-128"/>
                          <a:ea typeface="Meiryo UI" panose="020B0604030504040204" pitchFamily="50" charset="-128"/>
                        </a:rPr>
                        <a:t>「マイナンバーカード及び個人番号カード国外継続利用申請書」</a:t>
                      </a: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の提出を行いましょう。手続きを国外転出予定日の前日までに行わないまま国外転出をすると、マイナンバーカードは国外転出予定日に失効します。</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a:p>
                      <a:pPr marL="0" marR="0" lvl="0" indent="0" algn="l" defTabSz="755934" rtl="0" eaLnBrk="1" fontAlgn="auto" latinLnBrk="0" hangingPunct="1">
                        <a:lnSpc>
                          <a:spcPct val="150000"/>
                        </a:lnSpc>
                        <a:spcBef>
                          <a:spcPts val="0"/>
                        </a:spcBef>
                        <a:spcAft>
                          <a:spcPts val="0"/>
                        </a:spcAft>
                        <a:buClrTx/>
                        <a:buSzTx/>
                        <a:buFontTx/>
                        <a:buNone/>
                        <a:tabLst/>
                        <a:defRPr/>
                      </a:pP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なお、手続き後は、</a:t>
                      </a:r>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国外転出者向けマイナンバーカード</a:t>
                      </a: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として手元に返却され、国外転出後も利用可能となります。</a:t>
                      </a:r>
                    </a:p>
                  </a:txBody>
                  <a:tcPr marL="82953" marR="82953" marT="41476" marB="41476" anchor="ctr"/>
                </a:tc>
                <a:extLst>
                  <a:ext uri="{0D108BD9-81ED-4DB2-BD59-A6C34878D82A}">
                    <a16:rowId xmlns:a16="http://schemas.microsoft.com/office/drawing/2014/main" val="3118255335"/>
                  </a:ext>
                </a:extLst>
              </a:tr>
            </a:tbl>
          </a:graphicData>
        </a:graphic>
      </p:graphicFrame>
      <p:sp>
        <p:nvSpPr>
          <p:cNvPr id="60" name="object 4">
            <a:extLst>
              <a:ext uri="{FF2B5EF4-FFF2-40B4-BE49-F238E27FC236}">
                <a16:creationId xmlns:a16="http://schemas.microsoft.com/office/drawing/2014/main" id="{17305953-0349-40B8-9943-4F755F08C980}"/>
              </a:ext>
            </a:extLst>
          </p:cNvPr>
          <p:cNvSpPr/>
          <p:nvPr/>
        </p:nvSpPr>
        <p:spPr>
          <a:xfrm>
            <a:off x="5661852" y="235459"/>
            <a:ext cx="508038" cy="277494"/>
          </a:xfrm>
          <a:prstGeom prst="rect">
            <a:avLst/>
          </a:prstGeom>
          <a:blipFill>
            <a:blip r:embed="rId22" cstate="print"/>
            <a:stretch>
              <a:fillRect/>
            </a:stretch>
          </a:blipFill>
        </p:spPr>
        <p:txBody>
          <a:bodyPr wrap="square" lIns="0" tIns="0" rIns="0" bIns="0" rtlCol="0"/>
          <a:lstStyle/>
          <a:p>
            <a:endParaRPr sz="1500"/>
          </a:p>
        </p:txBody>
      </p:sp>
      <p:sp>
        <p:nvSpPr>
          <p:cNvPr id="61" name="テキスト ボックス 60">
            <a:extLst>
              <a:ext uri="{FF2B5EF4-FFF2-40B4-BE49-F238E27FC236}">
                <a16:creationId xmlns:a16="http://schemas.microsoft.com/office/drawing/2014/main" id="{19C64E00-D8B0-479B-AC9F-3A67947EDB72}"/>
              </a:ext>
            </a:extLst>
          </p:cNvPr>
          <p:cNvSpPr txBox="1"/>
          <p:nvPr/>
        </p:nvSpPr>
        <p:spPr>
          <a:xfrm>
            <a:off x="1856156" y="861839"/>
            <a:ext cx="5537049" cy="157672"/>
          </a:xfrm>
          <a:prstGeom prst="rect">
            <a:avLst/>
          </a:prstGeom>
          <a:noFill/>
        </p:spPr>
        <p:txBody>
          <a:bodyPr wrap="square" lIns="0" tIns="0" rIns="0" bIns="0" rtlCol="0">
            <a:spAutoFit/>
          </a:bodyPr>
          <a:lstStyle/>
          <a:p>
            <a:pPr algn="just">
              <a:lnSpc>
                <a:spcPts val="1452"/>
              </a:lnSpc>
            </a:pPr>
            <a:r>
              <a:rPr kumimoji="1" lang="ja-JP" altLang="en-US" sz="726"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マイナ保険証とは、マイナンバーカードを健康保険証として利用できるよう、登録したものです。（手続きはご自身で行います）</a:t>
            </a:r>
            <a:endParaRPr kumimoji="1" lang="en-US" altLang="ja-JP" sz="726"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E3EFC565-BD33-47B9-B78F-F2FE87904CCD}"/>
              </a:ext>
            </a:extLst>
          </p:cNvPr>
          <p:cNvGrpSpPr/>
          <p:nvPr/>
        </p:nvGrpSpPr>
        <p:grpSpPr>
          <a:xfrm>
            <a:off x="127302" y="1082387"/>
            <a:ext cx="6612815" cy="387282"/>
            <a:chOff x="166171" y="1265261"/>
            <a:chExt cx="7200000" cy="426907"/>
          </a:xfrm>
        </p:grpSpPr>
        <p:sp>
          <p:nvSpPr>
            <p:cNvPr id="2" name="四角形: 角を丸くする 1">
              <a:extLst>
                <a:ext uri="{FF2B5EF4-FFF2-40B4-BE49-F238E27FC236}">
                  <a16:creationId xmlns:a16="http://schemas.microsoft.com/office/drawing/2014/main" id="{6B8F7DF4-5402-4CB5-B350-7A9733380116}"/>
                </a:ext>
              </a:extLst>
            </p:cNvPr>
            <p:cNvSpPr/>
            <p:nvPr/>
          </p:nvSpPr>
          <p:spPr>
            <a:xfrm>
              <a:off x="166171" y="1265261"/>
              <a:ext cx="7200000" cy="401515"/>
            </a:xfrm>
            <a:prstGeom prst="roundRect">
              <a:avLst>
                <a:gd name="adj" fmla="val 163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22" name="テキスト ボックス 21">
              <a:extLst>
                <a:ext uri="{FF2B5EF4-FFF2-40B4-BE49-F238E27FC236}">
                  <a16:creationId xmlns:a16="http://schemas.microsoft.com/office/drawing/2014/main" id="{5CFDA55A-E203-A6F8-4738-C66F1E7CA8A4}"/>
                </a:ext>
              </a:extLst>
            </p:cNvPr>
            <p:cNvSpPr txBox="1"/>
            <p:nvPr/>
          </p:nvSpPr>
          <p:spPr>
            <a:xfrm>
              <a:off x="360805" y="1480127"/>
              <a:ext cx="6927209" cy="212041"/>
            </a:xfrm>
            <a:prstGeom prst="rect">
              <a:avLst/>
            </a:prstGeom>
            <a:noFill/>
          </p:spPr>
          <p:txBody>
            <a:bodyPr wrap="square" lIns="0" tIns="0" rIns="0" bIns="0" rtlCol="0">
              <a:spAutoFit/>
            </a:bodyPr>
            <a:lstStyle/>
            <a:p>
              <a:pPr>
                <a:lnSpc>
                  <a:spcPts val="1452"/>
                </a:lnSpc>
              </a:pPr>
              <a:r>
                <a:rPr lang="ja-JP" altLang="en-US" sz="2177" b="1" baseline="30000" dirty="0">
                  <a:solidFill>
                    <a:schemeClr val="bg1"/>
                  </a:solidFill>
                  <a:latin typeface="BIZ UDPゴシック" panose="020B0400000000000000" pitchFamily="50" charset="-128"/>
                  <a:ea typeface="BIZ UDPゴシック" panose="020B0400000000000000" pitchFamily="50" charset="-128"/>
                </a:rPr>
                <a:t>➊　</a:t>
              </a:r>
              <a:r>
                <a:rPr lang="ja-JP" altLang="en-US" sz="2177" b="1" baseline="30000" dirty="0">
                  <a:solidFill>
                    <a:srgbClr val="FFFF00"/>
                  </a:solidFill>
                  <a:latin typeface="BIZ UDPゴシック" panose="020B0400000000000000" pitchFamily="50" charset="-128"/>
                  <a:ea typeface="BIZ UDPゴシック" panose="020B0400000000000000" pitchFamily="50" charset="-128"/>
                </a:rPr>
                <a:t>マイナ保険証</a:t>
              </a:r>
              <a:r>
                <a:rPr lang="ja-JP" altLang="en-US" sz="2177" b="1" baseline="30000" dirty="0">
                  <a:solidFill>
                    <a:schemeClr val="bg1"/>
                  </a:solidFill>
                  <a:latin typeface="BIZ UDPゴシック" panose="020B0400000000000000" pitchFamily="50" charset="-128"/>
                  <a:ea typeface="BIZ UDPゴシック" panose="020B0400000000000000" pitchFamily="50" charset="-128"/>
                </a:rPr>
                <a:t>を利用した医療機関等の窓口での受付の仕方</a:t>
              </a:r>
            </a:p>
          </p:txBody>
        </p:sp>
      </p:grpSp>
      <p:grpSp>
        <p:nvGrpSpPr>
          <p:cNvPr id="9" name="グループ化 8">
            <a:extLst>
              <a:ext uri="{FF2B5EF4-FFF2-40B4-BE49-F238E27FC236}">
                <a16:creationId xmlns:a16="http://schemas.microsoft.com/office/drawing/2014/main" id="{D09EA35E-ABC1-4114-8A49-4C03AC8B9D21}"/>
              </a:ext>
            </a:extLst>
          </p:cNvPr>
          <p:cNvGrpSpPr/>
          <p:nvPr/>
        </p:nvGrpSpPr>
        <p:grpSpPr>
          <a:xfrm>
            <a:off x="127302" y="4378894"/>
            <a:ext cx="6656254" cy="364262"/>
            <a:chOff x="213980" y="4339634"/>
            <a:chExt cx="7247296" cy="401531"/>
          </a:xfrm>
        </p:grpSpPr>
        <p:sp>
          <p:nvSpPr>
            <p:cNvPr id="68" name="四角形: 角を丸くする 67">
              <a:extLst>
                <a:ext uri="{FF2B5EF4-FFF2-40B4-BE49-F238E27FC236}">
                  <a16:creationId xmlns:a16="http://schemas.microsoft.com/office/drawing/2014/main" id="{679EBF39-E696-45EC-A789-98727371C4A6}"/>
                </a:ext>
              </a:extLst>
            </p:cNvPr>
            <p:cNvSpPr/>
            <p:nvPr/>
          </p:nvSpPr>
          <p:spPr>
            <a:xfrm>
              <a:off x="213980" y="4339634"/>
              <a:ext cx="7200000" cy="401515"/>
            </a:xfrm>
            <a:prstGeom prst="roundRect">
              <a:avLst>
                <a:gd name="adj" fmla="val 198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158" name="テキスト ボックス 157">
              <a:extLst>
                <a:ext uri="{FF2B5EF4-FFF2-40B4-BE49-F238E27FC236}">
                  <a16:creationId xmlns:a16="http://schemas.microsoft.com/office/drawing/2014/main" id="{0C2489CE-6D2F-4A6C-AA2F-E0DBE63E8F02}"/>
                </a:ext>
              </a:extLst>
            </p:cNvPr>
            <p:cNvSpPr txBox="1"/>
            <p:nvPr/>
          </p:nvSpPr>
          <p:spPr>
            <a:xfrm>
              <a:off x="442700" y="4529124"/>
              <a:ext cx="7018576" cy="212041"/>
            </a:xfrm>
            <a:prstGeom prst="rect">
              <a:avLst/>
            </a:prstGeom>
            <a:noFill/>
          </p:spPr>
          <p:txBody>
            <a:bodyPr wrap="square" lIns="0" tIns="0" rIns="0" bIns="0" rtlCol="0">
              <a:spAutoFit/>
            </a:bodyPr>
            <a:lstStyle/>
            <a:p>
              <a:pPr>
                <a:lnSpc>
                  <a:spcPts val="1452"/>
                </a:lnSpc>
              </a:pPr>
              <a:r>
                <a:rPr lang="ja-JP" altLang="en-US" sz="2177" b="1" baseline="30000" dirty="0">
                  <a:solidFill>
                    <a:schemeClr val="bg1"/>
                  </a:solidFill>
                  <a:latin typeface="BIZ UDPゴシック" panose="020B0400000000000000" pitchFamily="50" charset="-128"/>
                  <a:ea typeface="BIZ UDPゴシック" panose="020B0400000000000000" pitchFamily="50" charset="-128"/>
                </a:rPr>
                <a:t>❷  </a:t>
              </a:r>
              <a:r>
                <a:rPr lang="ja-JP" altLang="en-US" sz="2177" b="1" baseline="30000" dirty="0">
                  <a:solidFill>
                    <a:srgbClr val="FFFF00"/>
                  </a:solidFill>
                  <a:latin typeface="BIZ UDPゴシック" panose="020B0400000000000000" pitchFamily="50" charset="-128"/>
                  <a:ea typeface="BIZ UDPゴシック" panose="020B0400000000000000" pitchFamily="50" charset="-128"/>
                </a:rPr>
                <a:t>マイナ保険証</a:t>
              </a:r>
              <a:r>
                <a:rPr lang="ja-JP" altLang="en-US" sz="2177" b="1" baseline="30000" dirty="0">
                  <a:solidFill>
                    <a:schemeClr val="bg1"/>
                  </a:solidFill>
                  <a:latin typeface="BIZ UDPゴシック" panose="020B0400000000000000" pitchFamily="50" charset="-128"/>
                  <a:ea typeface="BIZ UDPゴシック" panose="020B0400000000000000" pitchFamily="50" charset="-128"/>
                </a:rPr>
                <a:t>を利用し続けるための注意事項</a:t>
              </a:r>
            </a:p>
          </p:txBody>
        </p:sp>
      </p:grpSp>
      <p:sp>
        <p:nvSpPr>
          <p:cNvPr id="53" name="吹き出し: 折線 (枠付き、強調線付き) 52">
            <a:extLst>
              <a:ext uri="{FF2B5EF4-FFF2-40B4-BE49-F238E27FC236}">
                <a16:creationId xmlns:a16="http://schemas.microsoft.com/office/drawing/2014/main" id="{9CB65EF6-96A1-4AC1-8A33-83EA9C8A8D8D}"/>
              </a:ext>
            </a:extLst>
          </p:cNvPr>
          <p:cNvSpPr/>
          <p:nvPr/>
        </p:nvSpPr>
        <p:spPr>
          <a:xfrm>
            <a:off x="2882900" y="8424195"/>
            <a:ext cx="3900656" cy="465950"/>
          </a:xfrm>
          <a:prstGeom prst="accentBorderCallout2">
            <a:avLst>
              <a:gd name="adj1" fmla="val 60123"/>
              <a:gd name="adj2" fmla="val -3402"/>
              <a:gd name="adj3" fmla="val 60123"/>
              <a:gd name="adj4" fmla="val -8037"/>
              <a:gd name="adj5" fmla="val 30885"/>
              <a:gd name="adj6" fmla="val -35304"/>
            </a:avLst>
          </a:prstGeom>
          <a:solidFill>
            <a:srgbClr val="FFFF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lumMod val="65000"/>
                    <a:lumOff val="35000"/>
                  </a:schemeClr>
                </a:solidFill>
                <a:latin typeface="Meiryo UI" panose="020B0604030504040204" pitchFamily="50" charset="-128"/>
                <a:ea typeface="Meiryo UI" panose="020B0604030504040204" pitchFamily="50" charset="-128"/>
              </a:rPr>
              <a:t>事業主が交付する健康保険被保険者資格証明書を運用している組合においては、以下の文言の追加をご検討ください。</a:t>
            </a:r>
            <a:endParaRPr kumimoji="1" lang="en-US" altLang="ja-JP" sz="80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800" dirty="0">
                <a:solidFill>
                  <a:schemeClr val="tx1">
                    <a:lumMod val="65000"/>
                    <a:lumOff val="35000"/>
                  </a:schemeClr>
                </a:solidFill>
                <a:latin typeface="Meiryo UI" panose="020B0604030504040204" pitchFamily="50" charset="-128"/>
                <a:ea typeface="Meiryo UI" panose="020B0604030504040204" pitchFamily="50" charset="-128"/>
              </a:rPr>
              <a:t>「～ご提出いただくか、事業主へ健康保険被保険者資格証明書の交付をご相談ください。」</a:t>
            </a:r>
          </a:p>
        </p:txBody>
      </p:sp>
    </p:spTree>
    <p:extLst>
      <p:ext uri="{BB962C8B-B14F-4D97-AF65-F5344CB8AC3E}">
        <p14:creationId xmlns:p14="http://schemas.microsoft.com/office/powerpoint/2010/main" val="374819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B06AFB38-773F-4F94-88D2-0824E1302F16}"/>
              </a:ext>
            </a:extLst>
          </p:cNvPr>
          <p:cNvSpPr/>
          <p:nvPr/>
        </p:nvSpPr>
        <p:spPr>
          <a:xfrm>
            <a:off x="0" y="2198869"/>
            <a:ext cx="6858000" cy="2587932"/>
          </a:xfrm>
          <a:prstGeom prst="rect">
            <a:avLst/>
          </a:prstGeom>
          <a:solidFill>
            <a:schemeClr val="bg1"/>
          </a:solidFill>
          <a:ln w="28575">
            <a:solidFill>
              <a:srgbClr val="05AC95"/>
            </a:solid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nchorCtr="0"/>
          <a:lstStyle/>
          <a:p>
            <a:endParaRPr kumimoji="1" lang="en-US" altLang="ja-JP" sz="1400" dirty="0">
              <a:solidFill>
                <a:schemeClr val="accent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accent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accent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accent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accent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accent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accent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accent1">
                  <a:lumMod val="50000"/>
                </a:schemeClr>
              </a:solidFill>
              <a:latin typeface="Meiryo UI" panose="020B0604030504040204" pitchFamily="50" charset="-128"/>
              <a:ea typeface="Meiryo UI" panose="020B0604030504040204" pitchFamily="50" charset="-128"/>
            </a:endParaRPr>
          </a:p>
          <a:p>
            <a:endParaRPr kumimoji="1" lang="en-US" altLang="ja-JP" sz="100" dirty="0">
              <a:solidFill>
                <a:schemeClr val="accent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accent1">
                  <a:lumMod val="50000"/>
                </a:schemeClr>
              </a:solidFill>
              <a:latin typeface="Meiryo UI" panose="020B0604030504040204" pitchFamily="50" charset="-128"/>
              <a:ea typeface="Meiryo UI" panose="020B0604030504040204" pitchFamily="50" charset="-128"/>
            </a:endParaRPr>
          </a:p>
          <a:p>
            <a:endParaRPr kumimoji="1" lang="ja-JP" altLang="en-US" sz="140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B0227DC4-EE13-47AC-80B7-B2F00CBBE23A}"/>
              </a:ext>
            </a:extLst>
          </p:cNvPr>
          <p:cNvSpPr/>
          <p:nvPr/>
        </p:nvSpPr>
        <p:spPr>
          <a:xfrm>
            <a:off x="0" y="-40240"/>
            <a:ext cx="6858000" cy="1692000"/>
          </a:xfrm>
          <a:prstGeom prst="rect">
            <a:avLst/>
          </a:prstGeom>
          <a:solidFill>
            <a:srgbClr val="05A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2603BA5D-E5B8-4B28-A7C9-97A64396D4AA}"/>
              </a:ext>
            </a:extLst>
          </p:cNvPr>
          <p:cNvSpPr txBox="1"/>
          <p:nvPr/>
        </p:nvSpPr>
        <p:spPr>
          <a:xfrm>
            <a:off x="143588" y="140772"/>
            <a:ext cx="3672790" cy="342800"/>
          </a:xfrm>
          <a:prstGeom prst="rect">
            <a:avLst/>
          </a:prstGeom>
          <a:noFill/>
        </p:spPr>
        <p:txBody>
          <a:bodyPr wrap="square" rtlCol="0">
            <a:spAutoFit/>
          </a:bodyPr>
          <a:lstStyle/>
          <a:p>
            <a:pPr algn="ctr"/>
            <a:r>
              <a:rPr kumimoji="1" lang="ja-JP" altLang="en-US" sz="1600" b="1" dirty="0">
                <a:solidFill>
                  <a:schemeClr val="bg1">
                    <a:lumMod val="95000"/>
                  </a:schemeClr>
                </a:solidFill>
                <a:latin typeface="Meiryo UI" panose="020B0604030504040204" pitchFamily="50" charset="-128"/>
                <a:ea typeface="Meiryo UI" panose="020B0604030504040204" pitchFamily="50" charset="-128"/>
              </a:rPr>
              <a:t>資格情報のお知らせが届いた加入者様へ</a:t>
            </a:r>
          </a:p>
        </p:txBody>
      </p:sp>
      <p:sp>
        <p:nvSpPr>
          <p:cNvPr id="34" name="正方形/長方形 33">
            <a:extLst>
              <a:ext uri="{FF2B5EF4-FFF2-40B4-BE49-F238E27FC236}">
                <a16:creationId xmlns:a16="http://schemas.microsoft.com/office/drawing/2014/main" id="{DD96C833-0A69-42A3-A60C-92BA1740269A}"/>
              </a:ext>
            </a:extLst>
          </p:cNvPr>
          <p:cNvSpPr/>
          <p:nvPr/>
        </p:nvSpPr>
        <p:spPr>
          <a:xfrm>
            <a:off x="144378" y="110427"/>
            <a:ext cx="3672000" cy="4027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7" name="正方形/長方形 36">
            <a:extLst>
              <a:ext uri="{FF2B5EF4-FFF2-40B4-BE49-F238E27FC236}">
                <a16:creationId xmlns:a16="http://schemas.microsoft.com/office/drawing/2014/main" id="{70B052E6-9003-4022-8B93-98CDA35D5CD6}"/>
              </a:ext>
            </a:extLst>
          </p:cNvPr>
          <p:cNvSpPr/>
          <p:nvPr/>
        </p:nvSpPr>
        <p:spPr>
          <a:xfrm>
            <a:off x="0" y="1778203"/>
            <a:ext cx="6858000" cy="420665"/>
          </a:xfrm>
          <a:prstGeom prst="rect">
            <a:avLst/>
          </a:prstGeom>
          <a:solidFill>
            <a:srgbClr val="05AC95"/>
          </a:solidFill>
          <a:ln w="28575">
            <a:solidFill>
              <a:srgbClr val="05A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Meiryo UI" panose="020B0604030504040204" pitchFamily="50" charset="-128"/>
                <a:ea typeface="Meiryo UI" panose="020B0604030504040204" pitchFamily="50" charset="-128"/>
              </a:rPr>
              <a:t>　➊　資格情報のお知らせとは・・</a:t>
            </a:r>
          </a:p>
        </p:txBody>
      </p:sp>
      <p:sp>
        <p:nvSpPr>
          <p:cNvPr id="39" name="正方形/長方形 38">
            <a:extLst>
              <a:ext uri="{FF2B5EF4-FFF2-40B4-BE49-F238E27FC236}">
                <a16:creationId xmlns:a16="http://schemas.microsoft.com/office/drawing/2014/main" id="{BC39A983-25AB-495D-A9F0-C36D2F3D6BA5}"/>
              </a:ext>
            </a:extLst>
          </p:cNvPr>
          <p:cNvSpPr/>
          <p:nvPr/>
        </p:nvSpPr>
        <p:spPr>
          <a:xfrm>
            <a:off x="0" y="5359044"/>
            <a:ext cx="6858000" cy="4118736"/>
          </a:xfrm>
          <a:prstGeom prst="rect">
            <a:avLst/>
          </a:prstGeom>
          <a:solidFill>
            <a:schemeClr val="bg1"/>
          </a:solidFill>
          <a:ln w="28575">
            <a:solidFill>
              <a:srgbClr val="05AC95"/>
            </a:solid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nchorCtr="0"/>
          <a:lstStyle/>
          <a:p>
            <a:pPr>
              <a:lnSpc>
                <a:spcPct val="150000"/>
              </a:lnSpc>
            </a:pPr>
            <a:endParaRPr kumimoji="1" lang="en-US" altLang="ja-JP" sz="12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endParaRPr kumimoji="1" lang="ja-JP" altLang="en-US" sz="120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2EB44877-ABD8-4499-A20D-27E5587F680A}"/>
              </a:ext>
            </a:extLst>
          </p:cNvPr>
          <p:cNvSpPr/>
          <p:nvPr/>
        </p:nvSpPr>
        <p:spPr>
          <a:xfrm>
            <a:off x="0" y="4910438"/>
            <a:ext cx="6858000" cy="420665"/>
          </a:xfrm>
          <a:prstGeom prst="rect">
            <a:avLst/>
          </a:prstGeom>
          <a:solidFill>
            <a:srgbClr val="05AC95"/>
          </a:solidFill>
          <a:ln w="28575">
            <a:solidFill>
              <a:srgbClr val="05A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Meiryo UI" panose="020B0604030504040204" pitchFamily="50" charset="-128"/>
                <a:ea typeface="Meiryo UI" panose="020B0604030504040204" pitchFamily="50" charset="-128"/>
              </a:rPr>
              <a:t>　➋　取扱いにあたっての留意点</a:t>
            </a:r>
          </a:p>
        </p:txBody>
      </p:sp>
      <p:sp>
        <p:nvSpPr>
          <p:cNvPr id="16" name="正方形/長方形 15">
            <a:extLst>
              <a:ext uri="{FF2B5EF4-FFF2-40B4-BE49-F238E27FC236}">
                <a16:creationId xmlns:a16="http://schemas.microsoft.com/office/drawing/2014/main" id="{4651B4C4-0AC3-43FE-9D76-C803B035D95B}"/>
              </a:ext>
            </a:extLst>
          </p:cNvPr>
          <p:cNvSpPr/>
          <p:nvPr/>
        </p:nvSpPr>
        <p:spPr>
          <a:xfrm>
            <a:off x="472327" y="3348836"/>
            <a:ext cx="5976000" cy="9525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254AB31-C1CE-4E73-B755-710FFAA56402}"/>
              </a:ext>
            </a:extLst>
          </p:cNvPr>
          <p:cNvSpPr txBox="1"/>
          <p:nvPr/>
        </p:nvSpPr>
        <p:spPr>
          <a:xfrm>
            <a:off x="148787" y="664607"/>
            <a:ext cx="6497053" cy="446276"/>
          </a:xfrm>
          <a:prstGeom prst="rect">
            <a:avLst/>
          </a:prstGeom>
          <a:noFill/>
        </p:spPr>
        <p:txBody>
          <a:bodyPr wrap="square" rtlCol="0">
            <a:spAutoFit/>
          </a:bodyPr>
          <a:lstStyle/>
          <a:p>
            <a:r>
              <a:rPr kumimoji="1" lang="ja-JP" altLang="en-US" sz="2300" b="1" dirty="0">
                <a:solidFill>
                  <a:schemeClr val="bg1"/>
                </a:solidFill>
                <a:latin typeface="Meiryo UI" panose="020B0604030504040204" pitchFamily="50" charset="-128"/>
                <a:ea typeface="Meiryo UI" panose="020B0604030504040204" pitchFamily="50" charset="-128"/>
              </a:rPr>
              <a:t>➊</a:t>
            </a:r>
            <a:r>
              <a:rPr kumimoji="1" lang="ja-JP" altLang="en-US" b="1" dirty="0">
                <a:solidFill>
                  <a:schemeClr val="bg1"/>
                </a:solidFill>
                <a:latin typeface="Meiryo UI" panose="020B0604030504040204" pitchFamily="50" charset="-128"/>
                <a:ea typeface="Meiryo UI" panose="020B0604030504040204" pitchFamily="50" charset="-128"/>
              </a:rPr>
              <a:t>、</a:t>
            </a:r>
            <a:r>
              <a:rPr kumimoji="1" lang="ja-JP" altLang="en-US" sz="2300" b="1" dirty="0">
                <a:solidFill>
                  <a:schemeClr val="bg1"/>
                </a:solidFill>
                <a:latin typeface="Meiryo UI" panose="020B0604030504040204" pitchFamily="50" charset="-128"/>
                <a:ea typeface="Meiryo UI" panose="020B0604030504040204" pitchFamily="50" charset="-128"/>
              </a:rPr>
              <a:t>➋をご確認のうえ大切に保管してください</a:t>
            </a:r>
          </a:p>
        </p:txBody>
      </p:sp>
      <p:cxnSp>
        <p:nvCxnSpPr>
          <p:cNvPr id="6" name="直線コネクタ 5">
            <a:extLst>
              <a:ext uri="{FF2B5EF4-FFF2-40B4-BE49-F238E27FC236}">
                <a16:creationId xmlns:a16="http://schemas.microsoft.com/office/drawing/2014/main" id="{74FF7DB2-8336-46E3-8870-2432F0579951}"/>
              </a:ext>
            </a:extLst>
          </p:cNvPr>
          <p:cNvCxnSpPr/>
          <p:nvPr/>
        </p:nvCxnSpPr>
        <p:spPr>
          <a:xfrm>
            <a:off x="240175" y="1119349"/>
            <a:ext cx="52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3C8ED299-B13E-4DBB-9581-43D74BE5359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45" b="96516" l="5237" r="95262">
                        <a14:foregroundMark x1="59850" y1="22300" x2="46135" y2="28920"/>
                        <a14:foregroundMark x1="46135" y1="28920" x2="49626" y2="48084"/>
                        <a14:foregroundMark x1="49626" y1="48084" x2="55611" y2="45296"/>
                        <a14:foregroundMark x1="52868" y1="14634" x2="46633" y2="3833"/>
                        <a14:foregroundMark x1="56858" y1="42160" x2="54115" y2="56098"/>
                        <a14:foregroundMark x1="38653" y1="31707" x2="45137" y2="48780"/>
                        <a14:foregroundMark x1="45137" y1="48780" x2="49626" y2="52962"/>
                        <a14:foregroundMark x1="45137" y1="77352" x2="39651" y2="92334"/>
                        <a14:foregroundMark x1="53367" y1="74564" x2="67581" y2="89547"/>
                        <a14:foregroundMark x1="50125" y1="59930" x2="48130" y2="83275"/>
                        <a14:foregroundMark x1="35910" y1="77700" x2="42394" y2="96516"/>
                        <a14:foregroundMark x1="42394" y1="96516" x2="48878" y2="91986"/>
                        <a14:foregroundMark x1="50125" y1="72474" x2="51122" y2="85714"/>
                        <a14:foregroundMark x1="45885" y1="70035" x2="50125" y2="91289"/>
                        <a14:foregroundMark x1="55611" y1="69686" x2="54613" y2="91289"/>
                        <a14:foregroundMark x1="54613" y1="91289" x2="53616" y2="95122"/>
                        <a14:foregroundMark x1="59850" y1="25436" x2="60100" y2="43206"/>
                        <a14:foregroundMark x1="60100" y1="43206" x2="58853" y2="43206"/>
                        <a14:foregroundMark x1="37406" y1="31010" x2="42145" y2="48780"/>
                        <a14:foregroundMark x1="42145" y1="48780" x2="50623" y2="56446"/>
                        <a14:foregroundMark x1="5486" y1="60976" x2="10973" y2="68293"/>
                        <a14:foregroundMark x1="12968" y1="67944" x2="18703" y2="81185"/>
                        <a14:foregroundMark x1="95262" y1="61324" x2="84289" y2="74216"/>
                        <a14:foregroundMark x1="82544" y1="85017" x2="78803" y2="96864"/>
                        <a14:foregroundMark x1="59850" y1="83972" x2="61097" y2="86411"/>
                        <a14:foregroundMark x1="18454" y1="83972" x2="20698" y2="96167"/>
                        <a14:foregroundMark x1="50374" y1="1742" x2="50374" y2="1742"/>
                        <a14:foregroundMark x1="50873" y1="1045" x2="50873" y2="1045"/>
                        <a14:foregroundMark x1="49377" y1="1045" x2="49377" y2="1045"/>
                      </a14:backgroundRemoval>
                    </a14:imgEffect>
                  </a14:imgLayer>
                </a14:imgProps>
              </a:ext>
            </a:extLst>
          </a:blip>
          <a:srcRect r="26683"/>
          <a:stretch/>
        </p:blipFill>
        <p:spPr>
          <a:xfrm>
            <a:off x="5505856" y="351604"/>
            <a:ext cx="1352934" cy="1303283"/>
          </a:xfrm>
          <a:prstGeom prst="rect">
            <a:avLst/>
          </a:prstGeom>
        </p:spPr>
      </p:pic>
      <p:sp>
        <p:nvSpPr>
          <p:cNvPr id="20" name="テキスト ボックス 9">
            <a:extLst>
              <a:ext uri="{FF2B5EF4-FFF2-40B4-BE49-F238E27FC236}">
                <a16:creationId xmlns:a16="http://schemas.microsoft.com/office/drawing/2014/main" id="{8141D7AD-6C01-3AE7-37A4-A62A09196C1C}"/>
              </a:ext>
            </a:extLst>
          </p:cNvPr>
          <p:cNvSpPr txBox="1"/>
          <p:nvPr/>
        </p:nvSpPr>
        <p:spPr>
          <a:xfrm>
            <a:off x="144375" y="9477780"/>
            <a:ext cx="6569245"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1200" b="1" dirty="0">
                <a:solidFill>
                  <a:srgbClr val="05AC95"/>
                </a:solidFill>
                <a:latin typeface="Meiryo UI" panose="020B0604030504040204" pitchFamily="50" charset="-128"/>
                <a:ea typeface="Meiryo UI" panose="020B0604030504040204" pitchFamily="50" charset="-128"/>
              </a:rPr>
              <a:t>【</a:t>
            </a:r>
            <a:r>
              <a:rPr kumimoji="1" lang="ja-JP" altLang="en-US" sz="1200" b="1" dirty="0">
                <a:solidFill>
                  <a:srgbClr val="05AC95"/>
                </a:solidFill>
                <a:latin typeface="Meiryo UI" panose="020B0604030504040204" pitchFamily="50" charset="-128"/>
                <a:ea typeface="Meiryo UI" panose="020B0604030504040204" pitchFamily="50" charset="-128"/>
              </a:rPr>
              <a:t>ご連絡先</a:t>
            </a:r>
            <a:r>
              <a:rPr kumimoji="1" lang="en-US" altLang="ja-JP" sz="1200" b="1" dirty="0">
                <a:solidFill>
                  <a:srgbClr val="05AC95"/>
                </a:solidFill>
                <a:latin typeface="Meiryo UI" panose="020B0604030504040204" pitchFamily="50" charset="-128"/>
                <a:ea typeface="Meiryo UI" panose="020B0604030504040204" pitchFamily="50" charset="-128"/>
              </a:rPr>
              <a:t>】 </a:t>
            </a:r>
            <a:r>
              <a:rPr kumimoji="1" lang="en-US" altLang="ja-JP" sz="1200" b="1" dirty="0" smtClean="0">
                <a:solidFill>
                  <a:srgbClr val="05AC95"/>
                </a:solidFill>
                <a:latin typeface="Meiryo UI" panose="020B0604030504040204" pitchFamily="50" charset="-128"/>
                <a:ea typeface="Meiryo UI" panose="020B0604030504040204" pitchFamily="50" charset="-128"/>
              </a:rPr>
              <a:t>:</a:t>
            </a:r>
            <a:r>
              <a:rPr kumimoji="1" lang="ja-JP" altLang="en-US" sz="1200" b="1" dirty="0" smtClean="0">
                <a:solidFill>
                  <a:srgbClr val="05AC95"/>
                </a:solidFill>
                <a:latin typeface="Meiryo UI" panose="020B0604030504040204" pitchFamily="50" charset="-128"/>
                <a:ea typeface="Meiryo UI" panose="020B0604030504040204" pitchFamily="50" charset="-128"/>
              </a:rPr>
              <a:t>横浜ゴム</a:t>
            </a:r>
            <a:r>
              <a:rPr kumimoji="1" lang="zh-TW" altLang="en-US" sz="1200" b="1" dirty="0" smtClean="0">
                <a:solidFill>
                  <a:srgbClr val="05AC95"/>
                </a:solidFill>
                <a:latin typeface="Meiryo UI" panose="020B0604030504040204" pitchFamily="50" charset="-128"/>
                <a:ea typeface="Meiryo UI" panose="020B0604030504040204" pitchFamily="50" charset="-128"/>
              </a:rPr>
              <a:t>健康</a:t>
            </a:r>
            <a:r>
              <a:rPr kumimoji="1" lang="zh-TW" altLang="en-US" sz="1200" b="1" dirty="0">
                <a:solidFill>
                  <a:srgbClr val="05AC95"/>
                </a:solidFill>
                <a:latin typeface="Meiryo UI" panose="020B0604030504040204" pitchFamily="50" charset="-128"/>
                <a:ea typeface="Meiryo UI" panose="020B0604030504040204" pitchFamily="50" charset="-128"/>
              </a:rPr>
              <a:t>保険組合</a:t>
            </a:r>
            <a:r>
              <a:rPr kumimoji="1" lang="ja-JP" altLang="en-US" sz="1200" b="1" dirty="0">
                <a:solidFill>
                  <a:srgbClr val="05AC95"/>
                </a:solidFill>
                <a:latin typeface="Meiryo UI" panose="020B0604030504040204" pitchFamily="50" charset="-128"/>
                <a:ea typeface="Meiryo UI" panose="020B0604030504040204" pitchFamily="50" charset="-128"/>
              </a:rPr>
              <a:t>　　</a:t>
            </a:r>
            <a:r>
              <a:rPr kumimoji="1" lang="ja-JP" altLang="en-US" sz="1200" b="1" dirty="0" smtClean="0">
                <a:solidFill>
                  <a:srgbClr val="05AC95"/>
                </a:solidFill>
                <a:latin typeface="Meiryo UI" panose="020B0604030504040204" pitchFamily="50" charset="-128"/>
                <a:ea typeface="Meiryo UI" panose="020B0604030504040204" pitchFamily="50" charset="-128"/>
              </a:rPr>
              <a:t> </a:t>
            </a:r>
            <a:r>
              <a:rPr kumimoji="1" lang="en-US" altLang="ja-JP" sz="1200" b="1" dirty="0" smtClean="0">
                <a:solidFill>
                  <a:srgbClr val="05AC95"/>
                </a:solidFill>
                <a:latin typeface="Meiryo UI" panose="020B0604030504040204" pitchFamily="50" charset="-128"/>
                <a:ea typeface="Meiryo UI" panose="020B0604030504040204" pitchFamily="50" charset="-128"/>
              </a:rPr>
              <a:t>03-5400-4545</a:t>
            </a:r>
            <a:r>
              <a:rPr kumimoji="1" lang="ja-JP" altLang="en-US" sz="1200" b="1" dirty="0" smtClean="0">
                <a:solidFill>
                  <a:srgbClr val="05AC95"/>
                </a:solidFill>
                <a:latin typeface="Meiryo UI" panose="020B0604030504040204" pitchFamily="50" charset="-128"/>
                <a:ea typeface="Meiryo UI" panose="020B0604030504040204" pitchFamily="50" charset="-128"/>
              </a:rPr>
              <a:t>（外線</a:t>
            </a:r>
            <a:r>
              <a:rPr kumimoji="1" lang="en-US" altLang="ja-JP" sz="1200" b="1" dirty="0" smtClean="0">
                <a:solidFill>
                  <a:srgbClr val="05AC95"/>
                </a:solidFill>
                <a:latin typeface="Meiryo UI" panose="020B0604030504040204" pitchFamily="50" charset="-128"/>
                <a:ea typeface="Meiryo UI" panose="020B0604030504040204" pitchFamily="50" charset="-128"/>
              </a:rPr>
              <a:t>10</a:t>
            </a:r>
            <a:r>
              <a:rPr kumimoji="1" lang="ja-JP" altLang="en-US" sz="1200" b="1" dirty="0" smtClean="0">
                <a:solidFill>
                  <a:srgbClr val="05AC95"/>
                </a:solidFill>
                <a:latin typeface="Meiryo UI" panose="020B0604030504040204" pitchFamily="50" charset="-128"/>
                <a:ea typeface="Meiryo UI" panose="020B0604030504040204" pitchFamily="50" charset="-128"/>
              </a:rPr>
              <a:t>：</a:t>
            </a:r>
            <a:r>
              <a:rPr kumimoji="1" lang="en-US" altLang="ja-JP" sz="1200" b="1" dirty="0" smtClean="0">
                <a:solidFill>
                  <a:srgbClr val="05AC95"/>
                </a:solidFill>
                <a:latin typeface="Meiryo UI" panose="020B0604030504040204" pitchFamily="50" charset="-128"/>
                <a:ea typeface="Meiryo UI" panose="020B0604030504040204" pitchFamily="50" charset="-128"/>
              </a:rPr>
              <a:t>00-15</a:t>
            </a:r>
            <a:r>
              <a:rPr kumimoji="1" lang="ja-JP" altLang="en-US" sz="1200" b="1" dirty="0" smtClean="0">
                <a:solidFill>
                  <a:srgbClr val="05AC95"/>
                </a:solidFill>
                <a:latin typeface="Meiryo UI" panose="020B0604030504040204" pitchFamily="50" charset="-128"/>
                <a:ea typeface="Meiryo UI" panose="020B0604030504040204" pitchFamily="50" charset="-128"/>
              </a:rPr>
              <a:t>：</a:t>
            </a:r>
            <a:r>
              <a:rPr kumimoji="1" lang="en-US" altLang="ja-JP" sz="1200" b="1" dirty="0" smtClean="0">
                <a:solidFill>
                  <a:srgbClr val="05AC95"/>
                </a:solidFill>
                <a:latin typeface="Meiryo UI" panose="020B0604030504040204" pitchFamily="50" charset="-128"/>
                <a:ea typeface="Meiryo UI" panose="020B0604030504040204" pitchFamily="50" charset="-128"/>
              </a:rPr>
              <a:t>00</a:t>
            </a:r>
            <a:r>
              <a:rPr kumimoji="1" lang="ja-JP" altLang="en-US" sz="1200" b="1" dirty="0" smtClean="0">
                <a:solidFill>
                  <a:srgbClr val="05AC95"/>
                </a:solidFill>
                <a:latin typeface="Meiryo UI" panose="020B0604030504040204" pitchFamily="50" charset="-128"/>
                <a:ea typeface="Meiryo UI" panose="020B0604030504040204" pitchFamily="50" charset="-128"/>
              </a:rPr>
              <a:t>）</a:t>
            </a:r>
            <a:r>
              <a:rPr kumimoji="1" lang="zh-TW" altLang="en-US" sz="1200" b="1" dirty="0" smtClean="0">
                <a:solidFill>
                  <a:srgbClr val="05AC95"/>
                </a:solidFill>
                <a:latin typeface="Meiryo UI" panose="020B0604030504040204" pitchFamily="50" charset="-128"/>
                <a:ea typeface="Meiryo UI" panose="020B0604030504040204" pitchFamily="50" charset="-128"/>
              </a:rPr>
              <a:t> </a:t>
            </a:r>
            <a:r>
              <a:rPr kumimoji="1" lang="ja-JP" altLang="en-US" sz="1200" b="1" dirty="0">
                <a:solidFill>
                  <a:srgbClr val="05AC95"/>
                </a:solidFill>
                <a:latin typeface="Meiryo UI" panose="020B0604030504040204" pitchFamily="50" charset="-128"/>
                <a:ea typeface="Meiryo UI" panose="020B0604030504040204" pitchFamily="50" charset="-128"/>
              </a:rPr>
              <a:t>　</a:t>
            </a:r>
            <a:endParaRPr kumimoji="1" lang="en-US" altLang="ja-JP" sz="1200" b="1" dirty="0">
              <a:solidFill>
                <a:srgbClr val="05AC95"/>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649A00E6-DC76-498B-B9A7-53C890D00C9A}"/>
              </a:ext>
            </a:extLst>
          </p:cNvPr>
          <p:cNvSpPr/>
          <p:nvPr/>
        </p:nvSpPr>
        <p:spPr>
          <a:xfrm>
            <a:off x="545997" y="3610745"/>
            <a:ext cx="5904000" cy="9525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0EECCAD-9496-4CBE-863C-C8AC879AE395}"/>
              </a:ext>
            </a:extLst>
          </p:cNvPr>
          <p:cNvSpPr txBox="1"/>
          <p:nvPr/>
        </p:nvSpPr>
        <p:spPr>
          <a:xfrm>
            <a:off x="99074" y="5358656"/>
            <a:ext cx="6569245" cy="330603"/>
          </a:xfrm>
          <a:prstGeom prst="rect">
            <a:avLst/>
          </a:prstGeom>
          <a:noFill/>
        </p:spPr>
        <p:txBody>
          <a:bodyPr wrap="square" rtlCol="0">
            <a:spAutoFit/>
          </a:bodyPr>
          <a:lstStyle/>
          <a:p>
            <a:pPr>
              <a:lnSpc>
                <a:spcPct val="150000"/>
              </a:lnSpc>
            </a:pP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以下、フローチャートに則って、マイナ保険証が使えない場合に備えてください。</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73" name="四角形: 角を丸くする 72">
            <a:extLst>
              <a:ext uri="{FF2B5EF4-FFF2-40B4-BE49-F238E27FC236}">
                <a16:creationId xmlns:a16="http://schemas.microsoft.com/office/drawing/2014/main" id="{4F8458B6-5AE4-4F91-BE55-175B6D8518F7}"/>
              </a:ext>
            </a:extLst>
          </p:cNvPr>
          <p:cNvSpPr/>
          <p:nvPr/>
        </p:nvSpPr>
        <p:spPr>
          <a:xfrm>
            <a:off x="370360" y="7008824"/>
            <a:ext cx="2176203" cy="2317673"/>
          </a:xfrm>
          <a:prstGeom prst="roundRect">
            <a:avLst>
              <a:gd name="adj" fmla="val 6084"/>
            </a:avLst>
          </a:prstGeom>
          <a:solidFill>
            <a:schemeClr val="bg1">
              <a:lumMod val="8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四角形: 角を丸くする 75">
            <a:extLst>
              <a:ext uri="{FF2B5EF4-FFF2-40B4-BE49-F238E27FC236}">
                <a16:creationId xmlns:a16="http://schemas.microsoft.com/office/drawing/2014/main" id="{A18286E6-8E2F-4341-A0F7-5ADA5933B236}"/>
              </a:ext>
            </a:extLst>
          </p:cNvPr>
          <p:cNvSpPr/>
          <p:nvPr/>
        </p:nvSpPr>
        <p:spPr>
          <a:xfrm>
            <a:off x="2874894" y="7009619"/>
            <a:ext cx="3635923" cy="2343059"/>
          </a:xfrm>
          <a:prstGeom prst="roundRect">
            <a:avLst>
              <a:gd name="adj" fmla="val 2446"/>
            </a:avLst>
          </a:prstGeom>
          <a:solidFill>
            <a:schemeClr val="bg1">
              <a:lumMod val="8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79314455-C6F4-4FEC-BDDF-66891FC1149A}"/>
              </a:ext>
            </a:extLst>
          </p:cNvPr>
          <p:cNvSpPr txBox="1"/>
          <p:nvPr/>
        </p:nvSpPr>
        <p:spPr>
          <a:xfrm>
            <a:off x="2882021" y="7081170"/>
            <a:ext cx="3692112" cy="486237"/>
          </a:xfrm>
          <a:prstGeom prst="roundRect">
            <a:avLst>
              <a:gd name="adj" fmla="val 3141"/>
            </a:avLst>
          </a:prstGeom>
          <a:noFill/>
        </p:spPr>
        <p:txBody>
          <a:bodyPr wrap="square" lIns="108000" tIns="108000" rIns="108000" bIns="108000" rtlCol="0" anchor="ctr">
            <a:spAutoFit/>
          </a:bodyPr>
          <a:lstStyle/>
          <a:p>
            <a:pPr algn="just">
              <a:lnSpc>
                <a:spcPts val="1100"/>
              </a:lnSpc>
            </a:pPr>
            <a:r>
              <a:rPr kumimoji="1" lang="ja-JP" altLang="en-US" sz="900" b="1" kern="1000" dirty="0">
                <a:solidFill>
                  <a:srgbClr val="05AC95"/>
                </a:solidFill>
                <a:latin typeface="BIZ UDPゴシック" panose="020B0400000000000000" pitchFamily="50" charset="-128"/>
                <a:ea typeface="BIZ UDPゴシック" panose="020B0400000000000000" pitchFamily="50" charset="-128"/>
              </a:rPr>
              <a:t>資格情報のお知らせ</a:t>
            </a:r>
            <a:r>
              <a:rPr kumimoji="1" lang="en-US" altLang="ja-JP" sz="900" b="1" kern="1000" dirty="0">
                <a:solidFill>
                  <a:srgbClr val="05AC95"/>
                </a:solidFill>
                <a:latin typeface="BIZ UDPゴシック" panose="020B0400000000000000" pitchFamily="50" charset="-128"/>
                <a:ea typeface="BIZ UDPゴシック" panose="020B0400000000000000" pitchFamily="50" charset="-128"/>
              </a:rPr>
              <a:t> </a:t>
            </a:r>
            <a:r>
              <a:rPr kumimoji="1" lang="en-US" altLang="ja-JP" sz="900" b="1"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kumimoji="1" lang="ja-JP" altLang="en-US" sz="900" b="1"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通知の右下を切り取ったもの）をマイナンバーカードと一緒に携帯してください。</a:t>
            </a:r>
            <a:endParaRPr kumimoji="1" lang="en-US" altLang="ja-JP" sz="100" b="1"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F751A496-B352-476F-827B-EC0B4B6AA820}"/>
              </a:ext>
            </a:extLst>
          </p:cNvPr>
          <p:cNvSpPr txBox="1"/>
          <p:nvPr/>
        </p:nvSpPr>
        <p:spPr>
          <a:xfrm>
            <a:off x="2881910" y="7462330"/>
            <a:ext cx="3618197" cy="484359"/>
          </a:xfrm>
          <a:prstGeom prst="roundRect">
            <a:avLst>
              <a:gd name="adj" fmla="val 3141"/>
            </a:avLst>
          </a:prstGeom>
          <a:noFill/>
        </p:spPr>
        <p:txBody>
          <a:bodyPr wrap="square" lIns="108000" tIns="108000" rIns="108000" bIns="108000" rtlCol="0" anchor="ctr">
            <a:spAutoFit/>
          </a:bodyPr>
          <a:lstStyle/>
          <a:p>
            <a:pPr algn="just">
              <a:lnSpc>
                <a:spcPts val="1100"/>
              </a:lnSpc>
            </a:pPr>
            <a:r>
              <a:rPr kumimoji="1" lang="ja-JP" altLang="en-US" sz="800"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　切り取った資格情報のお知らせを紛失・棄損した場合は、健康保険組合に「資格情報のお知らせ交付申請書」をご提出ください。</a:t>
            </a:r>
            <a:endParaRPr kumimoji="1" lang="en-US" altLang="ja-JP" sz="800"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cxnSp>
        <p:nvCxnSpPr>
          <p:cNvPr id="81" name="直線矢印コネクタ 80">
            <a:extLst>
              <a:ext uri="{FF2B5EF4-FFF2-40B4-BE49-F238E27FC236}">
                <a16:creationId xmlns:a16="http://schemas.microsoft.com/office/drawing/2014/main" id="{4016BC81-34D6-401B-8B88-E1B69F93B747}"/>
              </a:ext>
            </a:extLst>
          </p:cNvPr>
          <p:cNvCxnSpPr>
            <a:cxnSpLocks/>
          </p:cNvCxnSpPr>
          <p:nvPr/>
        </p:nvCxnSpPr>
        <p:spPr>
          <a:xfrm>
            <a:off x="2545488" y="7522212"/>
            <a:ext cx="326375" cy="0"/>
          </a:xfrm>
          <a:prstGeom prst="straightConnector1">
            <a:avLst/>
          </a:prstGeom>
          <a:ln w="25400">
            <a:solidFill>
              <a:srgbClr val="05AC95"/>
            </a:solidFill>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947416EE-E3CC-4CB8-98EC-FD8DF334F73A}"/>
              </a:ext>
            </a:extLst>
          </p:cNvPr>
          <p:cNvSpPr txBox="1"/>
          <p:nvPr/>
        </p:nvSpPr>
        <p:spPr>
          <a:xfrm>
            <a:off x="2538118" y="7324741"/>
            <a:ext cx="394096" cy="194229"/>
          </a:xfrm>
          <a:prstGeom prst="rect">
            <a:avLst/>
          </a:prstGeom>
          <a:noFill/>
        </p:spPr>
        <p:txBody>
          <a:bodyPr wrap="square" rtlCol="0">
            <a:spAutoFit/>
          </a:bodyPr>
          <a:lstStyle/>
          <a:p>
            <a:r>
              <a:rPr kumimoji="1" lang="en-US" altLang="ja-JP" sz="700" dirty="0">
                <a:solidFill>
                  <a:srgbClr val="05AC95"/>
                </a:solidFill>
              </a:rPr>
              <a:t>Yes</a:t>
            </a:r>
            <a:endParaRPr kumimoji="1" lang="ja-JP" altLang="en-US" sz="700" dirty="0">
              <a:solidFill>
                <a:srgbClr val="05AC95"/>
              </a:solidFill>
            </a:endParaRPr>
          </a:p>
        </p:txBody>
      </p:sp>
      <p:cxnSp>
        <p:nvCxnSpPr>
          <p:cNvPr id="86" name="直線矢印コネクタ 85">
            <a:extLst>
              <a:ext uri="{FF2B5EF4-FFF2-40B4-BE49-F238E27FC236}">
                <a16:creationId xmlns:a16="http://schemas.microsoft.com/office/drawing/2014/main" id="{A98B9CFC-EF1F-4C97-AD93-71DF98BB9B8D}"/>
              </a:ext>
            </a:extLst>
          </p:cNvPr>
          <p:cNvCxnSpPr>
            <a:cxnSpLocks/>
          </p:cNvCxnSpPr>
          <p:nvPr/>
        </p:nvCxnSpPr>
        <p:spPr>
          <a:xfrm>
            <a:off x="1392154" y="6824720"/>
            <a:ext cx="0" cy="174758"/>
          </a:xfrm>
          <a:prstGeom prst="straightConnector1">
            <a:avLst/>
          </a:prstGeom>
          <a:ln w="254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E724CFCB-63A4-472D-9B53-C7470A104D8C}"/>
              </a:ext>
            </a:extLst>
          </p:cNvPr>
          <p:cNvSpPr txBox="1"/>
          <p:nvPr/>
        </p:nvSpPr>
        <p:spPr>
          <a:xfrm rot="16200000">
            <a:off x="1246098" y="6697210"/>
            <a:ext cx="283873" cy="489562"/>
          </a:xfrm>
          <a:prstGeom prst="rect">
            <a:avLst/>
          </a:prstGeom>
          <a:noFill/>
        </p:spPr>
        <p:txBody>
          <a:bodyPr vert="eaVert" wrap="square" rtlCol="0">
            <a:spAutoFit/>
          </a:bodyPr>
          <a:lstStyle/>
          <a:p>
            <a:r>
              <a:rPr kumimoji="1" lang="en-US" altLang="ja-JP" sz="700" dirty="0">
                <a:solidFill>
                  <a:schemeClr val="tx1">
                    <a:lumMod val="65000"/>
                    <a:lumOff val="35000"/>
                  </a:schemeClr>
                </a:solidFill>
              </a:rPr>
              <a:t>NO</a:t>
            </a:r>
            <a:endParaRPr kumimoji="1" lang="ja-JP" altLang="en-US" sz="700" dirty="0">
              <a:solidFill>
                <a:schemeClr val="tx1">
                  <a:lumMod val="65000"/>
                  <a:lumOff val="35000"/>
                </a:schemeClr>
              </a:solidFill>
            </a:endParaRPr>
          </a:p>
        </p:txBody>
      </p:sp>
      <p:sp>
        <p:nvSpPr>
          <p:cNvPr id="92" name="テキスト ボックス 91">
            <a:extLst>
              <a:ext uri="{FF2B5EF4-FFF2-40B4-BE49-F238E27FC236}">
                <a16:creationId xmlns:a16="http://schemas.microsoft.com/office/drawing/2014/main" id="{D4A708E2-263F-41B4-B636-00613F6E6FBA}"/>
              </a:ext>
            </a:extLst>
          </p:cNvPr>
          <p:cNvSpPr txBox="1"/>
          <p:nvPr/>
        </p:nvSpPr>
        <p:spPr>
          <a:xfrm rot="21135135">
            <a:off x="208912" y="6847798"/>
            <a:ext cx="2561415" cy="352086"/>
          </a:xfrm>
          <a:prstGeom prst="roundRect">
            <a:avLst>
              <a:gd name="adj" fmla="val 3141"/>
            </a:avLst>
          </a:prstGeom>
          <a:noFill/>
        </p:spPr>
        <p:txBody>
          <a:bodyPr wrap="square" lIns="108000" tIns="108000" rIns="108000" bIns="108000" rtlCol="0" anchor="ctr">
            <a:spAutoFit/>
          </a:bodyPr>
          <a:lstStyle/>
          <a:p>
            <a:pPr algn="just">
              <a:lnSpc>
                <a:spcPts val="1100"/>
              </a:lnSpc>
            </a:pPr>
            <a:r>
              <a:rPr kumimoji="1" lang="ja-JP" altLang="en-US" sz="1200" b="1" kern="1000" dirty="0">
                <a:solidFill>
                  <a:srgbClr val="05AC95"/>
                </a:solidFill>
                <a:latin typeface="BIZ UDPゴシック" panose="020B0400000000000000" pitchFamily="50" charset="-128"/>
                <a:ea typeface="BIZ UDPゴシック" panose="020B0400000000000000" pitchFamily="50" charset="-128"/>
              </a:rPr>
              <a:t>ステップ２</a:t>
            </a:r>
            <a:endParaRPr kumimoji="1" lang="en-US" altLang="ja-JP" sz="1050"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93" name="テキスト ボックス 92">
            <a:extLst>
              <a:ext uri="{FF2B5EF4-FFF2-40B4-BE49-F238E27FC236}">
                <a16:creationId xmlns:a16="http://schemas.microsoft.com/office/drawing/2014/main" id="{43E75327-EFDD-4900-88CE-91C3884B662A}"/>
              </a:ext>
            </a:extLst>
          </p:cNvPr>
          <p:cNvSpPr txBox="1"/>
          <p:nvPr/>
        </p:nvSpPr>
        <p:spPr>
          <a:xfrm>
            <a:off x="368602" y="7300776"/>
            <a:ext cx="2155188" cy="472076"/>
          </a:xfrm>
          <a:prstGeom prst="roundRect">
            <a:avLst>
              <a:gd name="adj" fmla="val 3141"/>
            </a:avLst>
          </a:prstGeom>
          <a:noFill/>
        </p:spPr>
        <p:txBody>
          <a:bodyPr wrap="square" lIns="108000" tIns="108000" rIns="108000" bIns="108000" rtlCol="0" anchor="ctr">
            <a:spAutoFit/>
          </a:bodyPr>
          <a:lstStyle/>
          <a:p>
            <a:pPr>
              <a:lnSpc>
                <a:spcPts val="1100"/>
              </a:lnSpc>
            </a:pPr>
            <a:r>
              <a:rPr kumimoji="1" lang="ja-JP" altLang="en-US" sz="900" b="1"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　マイナンバーカードは持っている</a:t>
            </a:r>
            <a:endParaRPr kumimoji="1" lang="en-US" altLang="ja-JP" sz="900" b="1"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ts val="1100"/>
              </a:lnSpc>
            </a:pPr>
            <a:r>
              <a:rPr kumimoji="1" lang="ja-JP" altLang="en-US" sz="900" b="1"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　が、スマホは持っていない</a:t>
            </a:r>
            <a:endParaRPr kumimoji="1" lang="en-US" altLang="ja-JP" sz="900" b="1"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94" name="テキスト ボックス 93">
            <a:extLst>
              <a:ext uri="{FF2B5EF4-FFF2-40B4-BE49-F238E27FC236}">
                <a16:creationId xmlns:a16="http://schemas.microsoft.com/office/drawing/2014/main" id="{E4DB09F7-3907-455A-AC13-712D138EBB5B}"/>
              </a:ext>
            </a:extLst>
          </p:cNvPr>
          <p:cNvSpPr txBox="1"/>
          <p:nvPr/>
        </p:nvSpPr>
        <p:spPr>
          <a:xfrm>
            <a:off x="2825099" y="6912035"/>
            <a:ext cx="1496406" cy="333795"/>
          </a:xfrm>
          <a:prstGeom prst="roundRect">
            <a:avLst>
              <a:gd name="adj" fmla="val 3141"/>
            </a:avLst>
          </a:prstGeom>
          <a:noFill/>
        </p:spPr>
        <p:txBody>
          <a:bodyPr wrap="square" lIns="108000" tIns="108000" rIns="108000" bIns="108000" rtlCol="0" anchor="ctr">
            <a:spAutoFit/>
          </a:bodyPr>
          <a:lstStyle/>
          <a:p>
            <a:pPr algn="just">
              <a:lnSpc>
                <a:spcPts val="1100"/>
              </a:lnSpc>
            </a:pPr>
            <a:r>
              <a:rPr kumimoji="1" lang="en-US" altLang="ja-JP" sz="900" b="1" kern="1000" dirty="0">
                <a:solidFill>
                  <a:srgbClr val="05AC95"/>
                </a:solidFill>
                <a:latin typeface="BIZ UDPゴシック" panose="020B0400000000000000" pitchFamily="50" charset="-128"/>
                <a:ea typeface="BIZ UDPゴシック" panose="020B0400000000000000" pitchFamily="50" charset="-128"/>
              </a:rPr>
              <a:t>【</a:t>
            </a:r>
            <a:r>
              <a:rPr kumimoji="1" lang="ja-JP" altLang="en-US" sz="900" b="1" kern="1000" dirty="0">
                <a:solidFill>
                  <a:srgbClr val="05AC95"/>
                </a:solidFill>
                <a:latin typeface="BIZ UDPゴシック" panose="020B0400000000000000" pitchFamily="50" charset="-128"/>
                <a:ea typeface="BIZ UDPゴシック" panose="020B0400000000000000" pitchFamily="50" charset="-128"/>
              </a:rPr>
              <a:t>お願い</a:t>
            </a:r>
            <a:r>
              <a:rPr kumimoji="1" lang="en-US" altLang="ja-JP" sz="900" b="1" kern="1000" dirty="0">
                <a:solidFill>
                  <a:srgbClr val="05AC95"/>
                </a:solidFill>
                <a:latin typeface="BIZ UDPゴシック" panose="020B0400000000000000" pitchFamily="50" charset="-128"/>
                <a:ea typeface="BIZ UDPゴシック" panose="020B0400000000000000" pitchFamily="50" charset="-128"/>
              </a:rPr>
              <a:t>】</a:t>
            </a:r>
          </a:p>
        </p:txBody>
      </p:sp>
      <p:grpSp>
        <p:nvGrpSpPr>
          <p:cNvPr id="8" name="グループ化 7">
            <a:extLst>
              <a:ext uri="{FF2B5EF4-FFF2-40B4-BE49-F238E27FC236}">
                <a16:creationId xmlns:a16="http://schemas.microsoft.com/office/drawing/2014/main" id="{CDABF74A-6946-4FB0-B014-82A7C83E84CE}"/>
              </a:ext>
            </a:extLst>
          </p:cNvPr>
          <p:cNvGrpSpPr/>
          <p:nvPr/>
        </p:nvGrpSpPr>
        <p:grpSpPr>
          <a:xfrm>
            <a:off x="204148" y="5629265"/>
            <a:ext cx="6329827" cy="1232461"/>
            <a:chOff x="190500" y="5605426"/>
            <a:chExt cx="6329827" cy="1269430"/>
          </a:xfrm>
        </p:grpSpPr>
        <p:sp>
          <p:nvSpPr>
            <p:cNvPr id="74" name="四角形: 角を丸くする 73">
              <a:extLst>
                <a:ext uri="{FF2B5EF4-FFF2-40B4-BE49-F238E27FC236}">
                  <a16:creationId xmlns:a16="http://schemas.microsoft.com/office/drawing/2014/main" id="{B26DF4A2-1285-485D-AB77-1922E801ED17}"/>
                </a:ext>
              </a:extLst>
            </p:cNvPr>
            <p:cNvSpPr/>
            <p:nvPr/>
          </p:nvSpPr>
          <p:spPr>
            <a:xfrm>
              <a:off x="2848412" y="5775148"/>
              <a:ext cx="3655396" cy="1064857"/>
            </a:xfrm>
            <a:prstGeom prst="roundRect">
              <a:avLst>
                <a:gd name="adj" fmla="val 2446"/>
              </a:avLst>
            </a:prstGeom>
            <a:solidFill>
              <a:schemeClr val="bg1">
                <a:lumMod val="8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81BC7442-871E-458E-94A6-97C969DCB267}"/>
                </a:ext>
              </a:extLst>
            </p:cNvPr>
            <p:cNvSpPr txBox="1"/>
            <p:nvPr/>
          </p:nvSpPr>
          <p:spPr>
            <a:xfrm>
              <a:off x="2851965" y="5872942"/>
              <a:ext cx="3650816" cy="343808"/>
            </a:xfrm>
            <a:prstGeom prst="roundRect">
              <a:avLst>
                <a:gd name="adj" fmla="val 3141"/>
              </a:avLst>
            </a:prstGeom>
            <a:noFill/>
          </p:spPr>
          <p:txBody>
            <a:bodyPr wrap="square" lIns="108000" tIns="108000" rIns="108000" bIns="108000" rtlCol="0" anchor="ctr">
              <a:spAutoFit/>
            </a:bodyPr>
            <a:lstStyle/>
            <a:p>
              <a:pPr algn="just">
                <a:lnSpc>
                  <a:spcPts val="1100"/>
                </a:lnSpc>
              </a:pPr>
              <a:r>
                <a:rPr kumimoji="1" lang="ja-JP" altLang="en-US" sz="900" b="1" kern="1000" dirty="0">
                  <a:solidFill>
                    <a:srgbClr val="05AC95"/>
                  </a:solidFill>
                  <a:latin typeface="BIZ UDPゴシック" panose="020B0400000000000000" pitchFamily="50" charset="-128"/>
                  <a:ea typeface="BIZ UDPゴシック" panose="020B0400000000000000" pitchFamily="50" charset="-128"/>
                </a:rPr>
                <a:t>マイナポータルの資格情報画面</a:t>
              </a:r>
              <a:r>
                <a:rPr kumimoji="1" lang="ja-JP" altLang="en-US" sz="900" b="1"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をスマホにダウンロードしてください。</a:t>
              </a:r>
              <a:endParaRPr kumimoji="1" lang="en-US" altLang="ja-JP" sz="900" b="1"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cxnSp>
          <p:nvCxnSpPr>
            <p:cNvPr id="79" name="直線矢印コネクタ 78">
              <a:extLst>
                <a:ext uri="{FF2B5EF4-FFF2-40B4-BE49-F238E27FC236}">
                  <a16:creationId xmlns:a16="http://schemas.microsoft.com/office/drawing/2014/main" id="{54333E30-367E-4A60-95A4-CEF64F736806}"/>
                </a:ext>
              </a:extLst>
            </p:cNvPr>
            <p:cNvCxnSpPr>
              <a:cxnSpLocks/>
            </p:cNvCxnSpPr>
            <p:nvPr/>
          </p:nvCxnSpPr>
          <p:spPr>
            <a:xfrm>
              <a:off x="2535114" y="6319221"/>
              <a:ext cx="326375" cy="0"/>
            </a:xfrm>
            <a:prstGeom prst="straightConnector1">
              <a:avLst/>
            </a:prstGeom>
            <a:ln w="25400">
              <a:solidFill>
                <a:srgbClr val="05AC95"/>
              </a:solidFill>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A1200A98-FF78-4CC8-AD7A-92C12B4D094F}"/>
                </a:ext>
              </a:extLst>
            </p:cNvPr>
            <p:cNvSpPr txBox="1"/>
            <p:nvPr/>
          </p:nvSpPr>
          <p:spPr>
            <a:xfrm>
              <a:off x="2517361" y="6103945"/>
              <a:ext cx="394096" cy="200055"/>
            </a:xfrm>
            <a:prstGeom prst="rect">
              <a:avLst/>
            </a:prstGeom>
            <a:noFill/>
          </p:spPr>
          <p:txBody>
            <a:bodyPr wrap="square" rtlCol="0">
              <a:spAutoFit/>
            </a:bodyPr>
            <a:lstStyle/>
            <a:p>
              <a:r>
                <a:rPr kumimoji="1" lang="en-US" altLang="ja-JP" sz="700" dirty="0">
                  <a:solidFill>
                    <a:srgbClr val="05AC95"/>
                  </a:solidFill>
                </a:rPr>
                <a:t>Yes</a:t>
              </a:r>
              <a:endParaRPr kumimoji="1" lang="ja-JP" altLang="en-US" sz="700" dirty="0">
                <a:solidFill>
                  <a:srgbClr val="05AC95"/>
                </a:solidFill>
              </a:endParaRPr>
            </a:p>
          </p:txBody>
        </p:sp>
        <p:sp>
          <p:nvSpPr>
            <p:cNvPr id="83" name="四角形: 角を丸くする 82">
              <a:extLst>
                <a:ext uri="{FF2B5EF4-FFF2-40B4-BE49-F238E27FC236}">
                  <a16:creationId xmlns:a16="http://schemas.microsoft.com/office/drawing/2014/main" id="{6595B4FB-1629-4FD6-A456-78FC2DF0B5D8}"/>
                </a:ext>
              </a:extLst>
            </p:cNvPr>
            <p:cNvSpPr/>
            <p:nvPr/>
          </p:nvSpPr>
          <p:spPr>
            <a:xfrm>
              <a:off x="355220" y="5772807"/>
              <a:ext cx="2176203" cy="1064774"/>
            </a:xfrm>
            <a:prstGeom prst="roundRect">
              <a:avLst>
                <a:gd name="adj" fmla="val 4377"/>
              </a:avLst>
            </a:prstGeom>
            <a:solidFill>
              <a:schemeClr val="bg1">
                <a:lumMod val="8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テキスト ボックス 83">
              <a:extLst>
                <a:ext uri="{FF2B5EF4-FFF2-40B4-BE49-F238E27FC236}">
                  <a16:creationId xmlns:a16="http://schemas.microsoft.com/office/drawing/2014/main" id="{6704CFF5-38BE-4946-A9FB-33D5B2803863}"/>
                </a:ext>
              </a:extLst>
            </p:cNvPr>
            <p:cNvSpPr txBox="1"/>
            <p:nvPr/>
          </p:nvSpPr>
          <p:spPr>
            <a:xfrm>
              <a:off x="351528" y="6054876"/>
              <a:ext cx="2158614" cy="486237"/>
            </a:xfrm>
            <a:prstGeom prst="roundRect">
              <a:avLst>
                <a:gd name="adj" fmla="val 3141"/>
              </a:avLst>
            </a:prstGeom>
            <a:noFill/>
          </p:spPr>
          <p:txBody>
            <a:bodyPr wrap="square" lIns="108000" tIns="108000" rIns="108000" bIns="108000" rtlCol="0" anchor="ctr">
              <a:spAutoFit/>
            </a:bodyPr>
            <a:lstStyle/>
            <a:p>
              <a:pPr algn="ctr">
                <a:lnSpc>
                  <a:spcPts val="1100"/>
                </a:lnSpc>
              </a:pPr>
              <a:r>
                <a:rPr kumimoji="1" lang="ja-JP" altLang="en-US" sz="900" b="1"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マイナンバーカードと</a:t>
              </a:r>
              <a:endParaRPr kumimoji="1" lang="en-US" altLang="ja-JP" sz="900" b="1"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gn="ctr">
                <a:lnSpc>
                  <a:spcPts val="1100"/>
                </a:lnSpc>
              </a:pPr>
              <a:r>
                <a:rPr kumimoji="1" lang="ja-JP" altLang="en-US" sz="900" b="1"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スマホを持っている</a:t>
              </a:r>
              <a:endParaRPr kumimoji="1" lang="en-US" altLang="ja-JP" sz="900" b="1"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85" name="テキスト ボックス 84">
              <a:extLst>
                <a:ext uri="{FF2B5EF4-FFF2-40B4-BE49-F238E27FC236}">
                  <a16:creationId xmlns:a16="http://schemas.microsoft.com/office/drawing/2014/main" id="{B374FA77-DC15-4F7B-AE5C-F3C12A561936}"/>
                </a:ext>
              </a:extLst>
            </p:cNvPr>
            <p:cNvSpPr txBox="1"/>
            <p:nvPr/>
          </p:nvSpPr>
          <p:spPr>
            <a:xfrm rot="21135135">
              <a:off x="190500" y="5605426"/>
              <a:ext cx="2561415" cy="362647"/>
            </a:xfrm>
            <a:prstGeom prst="roundRect">
              <a:avLst>
                <a:gd name="adj" fmla="val 3141"/>
              </a:avLst>
            </a:prstGeom>
            <a:noFill/>
          </p:spPr>
          <p:txBody>
            <a:bodyPr wrap="square" lIns="108000" tIns="108000" rIns="108000" bIns="108000" rtlCol="0" anchor="ctr">
              <a:spAutoFit/>
            </a:bodyPr>
            <a:lstStyle/>
            <a:p>
              <a:pPr algn="just">
                <a:lnSpc>
                  <a:spcPts val="1100"/>
                </a:lnSpc>
              </a:pPr>
              <a:r>
                <a:rPr kumimoji="1" lang="ja-JP" altLang="en-US" sz="1200" b="1" kern="1000" dirty="0">
                  <a:solidFill>
                    <a:srgbClr val="05AC95"/>
                  </a:solidFill>
                  <a:latin typeface="BIZ UDPゴシック" panose="020B0400000000000000" pitchFamily="50" charset="-128"/>
                  <a:ea typeface="BIZ UDPゴシック" panose="020B0400000000000000" pitchFamily="50" charset="-128"/>
                </a:rPr>
                <a:t>ステップ１</a:t>
              </a:r>
              <a:endParaRPr kumimoji="1" lang="en-US" altLang="ja-JP" sz="1050"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89" name="テキスト ボックス 88">
              <a:extLst>
                <a:ext uri="{FF2B5EF4-FFF2-40B4-BE49-F238E27FC236}">
                  <a16:creationId xmlns:a16="http://schemas.microsoft.com/office/drawing/2014/main" id="{FEE0204E-53FB-4F8B-BD91-AEFA2FE2D7CA}"/>
                </a:ext>
              </a:extLst>
            </p:cNvPr>
            <p:cNvSpPr txBox="1"/>
            <p:nvPr/>
          </p:nvSpPr>
          <p:spPr>
            <a:xfrm>
              <a:off x="2805242" y="5674450"/>
              <a:ext cx="1065103" cy="343808"/>
            </a:xfrm>
            <a:prstGeom prst="roundRect">
              <a:avLst>
                <a:gd name="adj" fmla="val 3141"/>
              </a:avLst>
            </a:prstGeom>
            <a:noFill/>
          </p:spPr>
          <p:txBody>
            <a:bodyPr wrap="square" lIns="108000" tIns="108000" rIns="108000" bIns="108000" rtlCol="0" anchor="ctr">
              <a:spAutoFit/>
            </a:bodyPr>
            <a:lstStyle/>
            <a:p>
              <a:pPr algn="just">
                <a:lnSpc>
                  <a:spcPts val="1100"/>
                </a:lnSpc>
              </a:pPr>
              <a:r>
                <a:rPr kumimoji="1" lang="en-US" altLang="ja-JP" sz="900" b="1" kern="1000" dirty="0">
                  <a:solidFill>
                    <a:srgbClr val="05AC95"/>
                  </a:solidFill>
                  <a:latin typeface="BIZ UDPゴシック" panose="020B0400000000000000" pitchFamily="50" charset="-128"/>
                  <a:ea typeface="BIZ UDPゴシック" panose="020B0400000000000000" pitchFamily="50" charset="-128"/>
                </a:rPr>
                <a:t>【</a:t>
              </a:r>
              <a:r>
                <a:rPr kumimoji="1" lang="ja-JP" altLang="en-US" sz="900" b="1" kern="1000" dirty="0">
                  <a:solidFill>
                    <a:srgbClr val="05AC95"/>
                  </a:solidFill>
                  <a:latin typeface="BIZ UDPゴシック" panose="020B0400000000000000" pitchFamily="50" charset="-128"/>
                  <a:ea typeface="BIZ UDPゴシック" panose="020B0400000000000000" pitchFamily="50" charset="-128"/>
                </a:rPr>
                <a:t>お願い</a:t>
              </a:r>
              <a:r>
                <a:rPr kumimoji="1" lang="en-US" altLang="ja-JP" sz="900" b="1" kern="1000" dirty="0">
                  <a:solidFill>
                    <a:srgbClr val="05AC95"/>
                  </a:solidFill>
                  <a:latin typeface="BIZ UDPゴシック" panose="020B0400000000000000" pitchFamily="50" charset="-128"/>
                  <a:ea typeface="BIZ UDPゴシック" panose="020B0400000000000000" pitchFamily="50" charset="-128"/>
                </a:rPr>
                <a:t>】</a:t>
              </a:r>
            </a:p>
          </p:txBody>
        </p:sp>
        <p:pic>
          <p:nvPicPr>
            <p:cNvPr id="90" name="図 89">
              <a:extLst>
                <a:ext uri="{FF2B5EF4-FFF2-40B4-BE49-F238E27FC236}">
                  <a16:creationId xmlns:a16="http://schemas.microsoft.com/office/drawing/2014/main" id="{C4C22999-BEFD-4855-80D0-13385CFA538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3810" y1="32857" x2="42381" y2="58095"/>
                          <a14:foregroundMark x1="42381" y1="58095" x2="50476" y2="68095"/>
                          <a14:foregroundMark x1="69048" y1="24286" x2="70952" y2="75238"/>
                          <a14:foregroundMark x1="70952" y1="75238" x2="70000" y2="78571"/>
                          <a14:foregroundMark x1="29048" y1="19524" x2="29048" y2="69048"/>
                          <a14:foregroundMark x1="29048" y1="69048" x2="50952" y2="82381"/>
                          <a14:foregroundMark x1="50952" y1="82381" x2="65714" y2="81905"/>
                          <a14:foregroundMark x1="34762" y1="16190" x2="68571" y2="18571"/>
                        </a14:backgroundRemoval>
                      </a14:imgEffect>
                    </a14:imgLayer>
                  </a14:imgProps>
                </a:ext>
              </a:extLst>
            </a:blip>
            <a:stretch>
              <a:fillRect/>
            </a:stretch>
          </p:blipFill>
          <p:spPr>
            <a:xfrm rot="1248771">
              <a:off x="2036997" y="6100436"/>
              <a:ext cx="440511" cy="485895"/>
            </a:xfrm>
            <a:prstGeom prst="rect">
              <a:avLst/>
            </a:prstGeom>
          </p:spPr>
        </p:pic>
        <p:sp>
          <p:nvSpPr>
            <p:cNvPr id="95" name="テキスト ボックス 94">
              <a:extLst>
                <a:ext uri="{FF2B5EF4-FFF2-40B4-BE49-F238E27FC236}">
                  <a16:creationId xmlns:a16="http://schemas.microsoft.com/office/drawing/2014/main" id="{3C2D65D3-2817-46DB-B676-CF62E52F8A1E}"/>
                </a:ext>
              </a:extLst>
            </p:cNvPr>
            <p:cNvSpPr txBox="1"/>
            <p:nvPr/>
          </p:nvSpPr>
          <p:spPr>
            <a:xfrm>
              <a:off x="2854016" y="6077699"/>
              <a:ext cx="3666311" cy="797157"/>
            </a:xfrm>
            <a:prstGeom prst="roundRect">
              <a:avLst>
                <a:gd name="adj" fmla="val 3141"/>
              </a:avLst>
            </a:prstGeom>
            <a:noFill/>
          </p:spPr>
          <p:txBody>
            <a:bodyPr wrap="square" lIns="108000" tIns="108000" rIns="108000" bIns="108000" rtlCol="0" anchor="ctr">
              <a:spAutoFit/>
            </a:bodyPr>
            <a:lstStyle/>
            <a:p>
              <a:pPr algn="just">
                <a:lnSpc>
                  <a:spcPts val="1100"/>
                </a:lnSpc>
              </a:pPr>
              <a:r>
                <a:rPr kumimoji="1" lang="ja-JP" altLang="en-US" sz="800"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　ダウンロードするためには、マイナ保険証の利用登録の手続きが必要です。</a:t>
              </a:r>
              <a:endParaRPr kumimoji="1" lang="en-US" altLang="ja-JP" sz="800"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gn="just">
                <a:lnSpc>
                  <a:spcPts val="1100"/>
                </a:lnSpc>
              </a:pPr>
              <a:r>
                <a:rPr kumimoji="1" lang="ja-JP" altLang="en-US" sz="800"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資格情報のお知らせに記載されているＱ</a:t>
              </a:r>
              <a:r>
                <a:rPr kumimoji="1" lang="en-US" altLang="ja-JP" sz="800"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R</a:t>
              </a:r>
              <a:r>
                <a:rPr kumimoji="1" lang="ja-JP" altLang="en-US" sz="800"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コードから➊マイナポータルにログイン＞ ➋健康保険証を選択＞ ➌端末に保存ボタンを押下＞ ❹</a:t>
              </a:r>
              <a:r>
                <a:rPr kumimoji="1" lang="en-US" altLang="ja-JP" sz="800"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kumimoji="1" lang="ja-JP" altLang="en-US" sz="800"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医療保険の資格情報</a:t>
              </a:r>
              <a:r>
                <a:rPr kumimoji="1" lang="en-US" altLang="ja-JP" sz="800"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kumimoji="1" lang="ja-JP" altLang="en-US" sz="800" kern="1000" dirty="0">
                  <a:solidFill>
                    <a:schemeClr val="tx1">
                      <a:lumMod val="65000"/>
                      <a:lumOff val="35000"/>
                    </a:schemeClr>
                  </a:solidFill>
                  <a:latin typeface="BIZ UDPゴシック" panose="020B0400000000000000" pitchFamily="50" charset="-128"/>
                  <a:ea typeface="BIZ UDPゴシック" panose="020B0400000000000000" pitchFamily="50" charset="-128"/>
                </a:rPr>
                <a:t>をダウンロードしてください。</a:t>
              </a:r>
              <a:endParaRPr kumimoji="1" lang="en-US" altLang="ja-JP" sz="800" kern="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grpSp>
      <p:sp>
        <p:nvSpPr>
          <p:cNvPr id="111" name="正方形/長方形 110">
            <a:extLst>
              <a:ext uri="{FF2B5EF4-FFF2-40B4-BE49-F238E27FC236}">
                <a16:creationId xmlns:a16="http://schemas.microsoft.com/office/drawing/2014/main" id="{67FBBFA3-FFB7-4E85-90B4-3142BC2731A3}"/>
              </a:ext>
            </a:extLst>
          </p:cNvPr>
          <p:cNvSpPr/>
          <p:nvPr/>
        </p:nvSpPr>
        <p:spPr>
          <a:xfrm>
            <a:off x="2010766" y="2779333"/>
            <a:ext cx="4464000" cy="9525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F8554190-E921-4F47-A484-A2099BC9A0D9}"/>
              </a:ext>
            </a:extLst>
          </p:cNvPr>
          <p:cNvSpPr/>
          <p:nvPr/>
        </p:nvSpPr>
        <p:spPr>
          <a:xfrm>
            <a:off x="532890" y="3075710"/>
            <a:ext cx="4212000" cy="9525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23F7E9BC-ED2A-48C4-94D8-2E1BB261AC55}"/>
              </a:ext>
            </a:extLst>
          </p:cNvPr>
          <p:cNvSpPr txBox="1"/>
          <p:nvPr/>
        </p:nvSpPr>
        <p:spPr>
          <a:xfrm>
            <a:off x="101600" y="2215630"/>
            <a:ext cx="6857999" cy="2500428"/>
          </a:xfrm>
          <a:prstGeom prst="rect">
            <a:avLst/>
          </a:prstGeom>
          <a:noFill/>
        </p:spPr>
        <p:txBody>
          <a:bodyPr wrap="square" rtlCol="0">
            <a:spAutoFit/>
          </a:bodyPr>
          <a:lstStyle/>
          <a:p>
            <a:pPr>
              <a:lnSpc>
                <a:spcPct val="150000"/>
              </a:lnSpc>
            </a:pP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資格情報のお知らせは、保険給付の申請時などに用いる </a:t>
            </a:r>
            <a:r>
              <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記号・番号・枝番</a:t>
            </a:r>
            <a:r>
              <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をお知らせする通知です。</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pPr>
            <a:endParaRPr kumimoji="1" lang="en-US" altLang="ja-JP" sz="5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資格情報のお知らせで、医療機関等の窓口でマイナ保険証の読み取りができないなど例外的な場合に</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マイナンバーカードと共に提示することで保険診療を受けることができます。</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通知の右下のカードを切り離して携帯いただきますようお願いします。ただし、スマートフォンなどをお持ちの</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場合は、端末にマイナポータルから </a:t>
            </a:r>
            <a:r>
              <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医療保険の資格情報</a:t>
            </a:r>
            <a:r>
              <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をダウンロードしておくことで代用可能です。</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（詳細は、留意点➋のフローチャートでご確認ください。）</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pPr>
            <a:endParaRPr kumimoji="1" lang="en-US" altLang="ja-JP" sz="5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200" dirty="0">
                <a:solidFill>
                  <a:schemeClr val="tx1">
                    <a:lumMod val="65000"/>
                    <a:lumOff val="35000"/>
                  </a:schemeClr>
                </a:solidFill>
                <a:highlight>
                  <a:srgbClr val="C0C0C0"/>
                </a:highlight>
                <a:latin typeface="Meiryo UI" panose="020B0604030504040204" pitchFamily="50" charset="-128"/>
                <a:ea typeface="Meiryo UI" panose="020B0604030504040204" pitchFamily="50" charset="-128"/>
              </a:rPr>
              <a:t>・ 　資格情報のお知らせは、加入者様の資格情報の登録が完了し、マイナ保険証での受診が可能となった</a:t>
            </a:r>
            <a:endParaRPr kumimoji="1" lang="en-US" altLang="ja-JP" sz="1200" dirty="0">
              <a:solidFill>
                <a:schemeClr val="tx1">
                  <a:lumMod val="65000"/>
                  <a:lumOff val="35000"/>
                </a:schemeClr>
              </a:solidFill>
              <a:highlight>
                <a:srgbClr val="C0C0C0"/>
              </a:highlight>
              <a:latin typeface="Meiryo UI" panose="020B0604030504040204" pitchFamily="50" charset="-128"/>
              <a:ea typeface="Meiryo UI" panose="020B0604030504040204" pitchFamily="50" charset="-128"/>
            </a:endParaRPr>
          </a:p>
          <a:p>
            <a:pPr>
              <a:lnSpc>
                <a:spcPct val="150000"/>
              </a:lnSpc>
            </a:pP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sz="1200" dirty="0">
                <a:solidFill>
                  <a:schemeClr val="tx1">
                    <a:lumMod val="65000"/>
                    <a:lumOff val="35000"/>
                  </a:schemeClr>
                </a:solidFill>
                <a:highlight>
                  <a:srgbClr val="C0C0C0"/>
                </a:highlight>
                <a:latin typeface="Meiryo UI" panose="020B0604030504040204" pitchFamily="50" charset="-128"/>
                <a:ea typeface="Meiryo UI" panose="020B0604030504040204" pitchFamily="50" charset="-128"/>
              </a:rPr>
              <a:t>ことをお知らせする通知です。</a:t>
            </a:r>
            <a:endParaRPr kumimoji="1" lang="en-US" altLang="ja-JP" sz="1200" dirty="0">
              <a:solidFill>
                <a:schemeClr val="tx1">
                  <a:lumMod val="65000"/>
                  <a:lumOff val="35000"/>
                </a:schemeClr>
              </a:solidFill>
              <a:highlight>
                <a:srgbClr val="C0C0C0"/>
              </a:highlight>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D6C03715-519B-47FC-936B-5F7D991D5765}"/>
              </a:ext>
            </a:extLst>
          </p:cNvPr>
          <p:cNvPicPr>
            <a:picLocks noChangeAspect="1"/>
          </p:cNvPicPr>
          <p:nvPr/>
        </p:nvPicPr>
        <p:blipFill>
          <a:blip r:embed="rId6"/>
          <a:stretch>
            <a:fillRect/>
          </a:stretch>
        </p:blipFill>
        <p:spPr>
          <a:xfrm>
            <a:off x="1587934" y="8497509"/>
            <a:ext cx="790575" cy="504825"/>
          </a:xfrm>
          <a:prstGeom prst="rect">
            <a:avLst/>
          </a:prstGeom>
        </p:spPr>
      </p:pic>
      <p:sp>
        <p:nvSpPr>
          <p:cNvPr id="5" name="吹き出し: 折線 (枠付き、強調線付き) 4">
            <a:extLst>
              <a:ext uri="{FF2B5EF4-FFF2-40B4-BE49-F238E27FC236}">
                <a16:creationId xmlns:a16="http://schemas.microsoft.com/office/drawing/2014/main" id="{DF6AC3B9-F275-44B9-9350-7B1FB778C88D}"/>
              </a:ext>
            </a:extLst>
          </p:cNvPr>
          <p:cNvSpPr/>
          <p:nvPr/>
        </p:nvSpPr>
        <p:spPr>
          <a:xfrm>
            <a:off x="2776575" y="4478309"/>
            <a:ext cx="3397250" cy="179544"/>
          </a:xfrm>
          <a:prstGeom prst="accentBorderCallout2">
            <a:avLst>
              <a:gd name="adj1" fmla="val 60123"/>
              <a:gd name="adj2" fmla="val -3402"/>
              <a:gd name="adj3" fmla="val 60123"/>
              <a:gd name="adj4" fmla="val -8037"/>
              <a:gd name="adj5" fmla="val -46055"/>
              <a:gd name="adj6" fmla="val -14580"/>
            </a:avLst>
          </a:prstGeom>
          <a:solidFill>
            <a:srgbClr val="FFFF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accent1">
                    <a:lumMod val="50000"/>
                  </a:schemeClr>
                </a:solidFill>
                <a:latin typeface="Meiryo UI" panose="020B0604030504040204" pitchFamily="50" charset="-128"/>
                <a:ea typeface="Meiryo UI" panose="020B0604030504040204" pitchFamily="50" charset="-128"/>
              </a:rPr>
              <a:t>資格情報のお知らせでデータ登録のお知らせをしない場合は、削除してください。</a:t>
            </a:r>
          </a:p>
        </p:txBody>
      </p:sp>
      <p:pic>
        <p:nvPicPr>
          <p:cNvPr id="7" name="図 6">
            <a:extLst>
              <a:ext uri="{FF2B5EF4-FFF2-40B4-BE49-F238E27FC236}">
                <a16:creationId xmlns:a16="http://schemas.microsoft.com/office/drawing/2014/main" id="{420EF1F8-CAFF-4101-BF88-FF7C2672188D}"/>
              </a:ext>
            </a:extLst>
          </p:cNvPr>
          <p:cNvPicPr>
            <a:picLocks noChangeAspect="1"/>
          </p:cNvPicPr>
          <p:nvPr/>
        </p:nvPicPr>
        <p:blipFill>
          <a:blip r:embed="rId7"/>
          <a:stretch>
            <a:fillRect/>
          </a:stretch>
        </p:blipFill>
        <p:spPr>
          <a:xfrm>
            <a:off x="3387997" y="7967153"/>
            <a:ext cx="978231" cy="1325453"/>
          </a:xfrm>
          <a:prstGeom prst="rect">
            <a:avLst/>
          </a:prstGeom>
        </p:spPr>
      </p:pic>
      <p:pic>
        <p:nvPicPr>
          <p:cNvPr id="10" name="図 9">
            <a:extLst>
              <a:ext uri="{FF2B5EF4-FFF2-40B4-BE49-F238E27FC236}">
                <a16:creationId xmlns:a16="http://schemas.microsoft.com/office/drawing/2014/main" id="{653ABB2E-445A-4010-BF39-C529860E9A65}"/>
              </a:ext>
            </a:extLst>
          </p:cNvPr>
          <p:cNvPicPr>
            <a:picLocks noChangeAspect="1"/>
          </p:cNvPicPr>
          <p:nvPr/>
        </p:nvPicPr>
        <p:blipFill>
          <a:blip r:embed="rId8"/>
          <a:stretch>
            <a:fillRect/>
          </a:stretch>
        </p:blipFill>
        <p:spPr>
          <a:xfrm>
            <a:off x="5069831" y="8244116"/>
            <a:ext cx="1152525" cy="847725"/>
          </a:xfrm>
          <a:prstGeom prst="rect">
            <a:avLst/>
          </a:prstGeom>
        </p:spPr>
      </p:pic>
      <p:sp>
        <p:nvSpPr>
          <p:cNvPr id="12" name="正方形/長方形 11">
            <a:extLst>
              <a:ext uri="{FF2B5EF4-FFF2-40B4-BE49-F238E27FC236}">
                <a16:creationId xmlns:a16="http://schemas.microsoft.com/office/drawing/2014/main" id="{03CC44DF-2D5A-4A84-BD44-B94252232FB9}"/>
              </a:ext>
            </a:extLst>
          </p:cNvPr>
          <p:cNvSpPr/>
          <p:nvPr/>
        </p:nvSpPr>
        <p:spPr>
          <a:xfrm>
            <a:off x="3883993" y="8957305"/>
            <a:ext cx="482235" cy="307950"/>
          </a:xfrm>
          <a:prstGeom prst="rect">
            <a:avLst/>
          </a:prstGeom>
          <a:noFill/>
          <a:ln w="28575">
            <a:solidFill>
              <a:srgbClr val="EE6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E0F8249C-6DAE-49CB-A0DC-B4B9F0286EF2}"/>
              </a:ext>
            </a:extLst>
          </p:cNvPr>
          <p:cNvSpPr/>
          <p:nvPr/>
        </p:nvSpPr>
        <p:spPr>
          <a:xfrm>
            <a:off x="4533900" y="8458200"/>
            <a:ext cx="399870" cy="376594"/>
          </a:xfrm>
          <a:prstGeom prst="rightArrow">
            <a:avLst/>
          </a:prstGeom>
          <a:solidFill>
            <a:srgbClr val="EE6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27BD79CF-28F5-43C3-ABA2-76CFFEBC78A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5442" b="94558" l="9524" r="89524">
                        <a14:foregroundMark x1="57143" y1="43537" x2="64762" y2="60544"/>
                        <a14:foregroundMark x1="42857" y1="44218" x2="29524" y2="57143"/>
                        <a14:foregroundMark x1="49524" y1="68027" x2="47619" y2="89116"/>
                        <a14:foregroundMark x1="21905" y1="85034" x2="21905" y2="85034"/>
                        <a14:foregroundMark x1="33333" y1="92517" x2="33333" y2="92517"/>
                        <a14:foregroundMark x1="61905" y1="13605" x2="67619" y2="28571"/>
                        <a14:foregroundMark x1="30476" y1="11565" x2="28571" y2="29932"/>
                        <a14:foregroundMark x1="28571" y1="6122" x2="28571" y2="6122"/>
                        <a14:foregroundMark x1="69524" y1="94558" x2="69524" y2="94558"/>
                      </a14:backgroundRemoval>
                    </a14:imgEffect>
                  </a14:imgLayer>
                </a14:imgProps>
              </a:ext>
            </a:extLst>
          </a:blip>
          <a:stretch>
            <a:fillRect/>
          </a:stretch>
        </p:blipFill>
        <p:spPr>
          <a:xfrm>
            <a:off x="679663" y="7793169"/>
            <a:ext cx="1000125" cy="1400175"/>
          </a:xfrm>
          <a:prstGeom prst="rect">
            <a:avLst/>
          </a:prstGeom>
        </p:spPr>
      </p:pic>
    </p:spTree>
    <p:extLst>
      <p:ext uri="{BB962C8B-B14F-4D97-AF65-F5344CB8AC3E}">
        <p14:creationId xmlns:p14="http://schemas.microsoft.com/office/powerpoint/2010/main" val="3533822084"/>
      </p:ext>
    </p:extLst>
  </p:cSld>
  <p:clrMapOvr>
    <a:masterClrMapping/>
  </p:clrMapOvr>
  <p:extLst mod="1"/>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4417</TotalTime>
  <Words>1116</Words>
  <Application>Microsoft Office PowerPoint</Application>
  <PresentationFormat>A4 210 x 297 mm</PresentationFormat>
  <Paragraphs>90</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BIZ UDPゴシック</vt:lpstr>
      <vt:lpstr>Meiryo UI</vt:lpstr>
      <vt:lpstr>ＭＳ ゴシック</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典子</dc:creator>
  <cp:lastModifiedBy>横浜ゴム株式会社</cp:lastModifiedBy>
  <cp:revision>681</cp:revision>
  <cp:lastPrinted>2024-11-28T07:50:22Z</cp:lastPrinted>
  <dcterms:created xsi:type="dcterms:W3CDTF">2023-05-31T02:10:41Z</dcterms:created>
  <dcterms:modified xsi:type="dcterms:W3CDTF">2024-12-02T08:50:46Z</dcterms:modified>
</cp:coreProperties>
</file>